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1976" r:id="rId2"/>
    <p:sldId id="257" r:id="rId3"/>
    <p:sldId id="2059" r:id="rId4"/>
    <p:sldId id="2063" r:id="rId5"/>
    <p:sldId id="2058" r:id="rId6"/>
    <p:sldId id="2060" r:id="rId7"/>
    <p:sldId id="2061" r:id="rId8"/>
    <p:sldId id="2050" r:id="rId9"/>
    <p:sldId id="2062" r:id="rId10"/>
    <p:sldId id="2055" r:id="rId11"/>
    <p:sldId id="2056" r:id="rId12"/>
    <p:sldId id="2057" r:id="rId13"/>
    <p:sldId id="2049" r:id="rId14"/>
    <p:sldId id="1658" r:id="rId15"/>
    <p:sldId id="2066" r:id="rId16"/>
    <p:sldId id="2052" r:id="rId17"/>
    <p:sldId id="1661" r:id="rId18"/>
    <p:sldId id="2047" r:id="rId19"/>
    <p:sldId id="2054" r:id="rId20"/>
    <p:sldId id="2053" r:id="rId21"/>
    <p:sldId id="2048" r:id="rId22"/>
    <p:sldId id="1966" r:id="rId23"/>
    <p:sldId id="2065" r:id="rId24"/>
    <p:sldId id="1648"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BB0BF97D-FF95-4BA5-9D10-FC69291D1188}">
          <p14:sldIdLst>
            <p14:sldId id="1976"/>
            <p14:sldId id="257"/>
            <p14:sldId id="2059"/>
            <p14:sldId id="2063"/>
            <p14:sldId id="2058"/>
            <p14:sldId id="2060"/>
            <p14:sldId id="2061"/>
            <p14:sldId id="2050"/>
            <p14:sldId id="2062"/>
            <p14:sldId id="2055"/>
            <p14:sldId id="2056"/>
            <p14:sldId id="2057"/>
            <p14:sldId id="2049"/>
            <p14:sldId id="1658"/>
            <p14:sldId id="2066"/>
            <p14:sldId id="2052"/>
            <p14:sldId id="1661"/>
            <p14:sldId id="2047"/>
            <p14:sldId id="2054"/>
            <p14:sldId id="2053"/>
            <p14:sldId id="2048"/>
            <p14:sldId id="1966"/>
            <p14:sldId id="2065"/>
            <p14:sldId id="164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154260"/>
    <a:srgbClr val="C43135"/>
    <a:srgbClr val="862436"/>
    <a:srgbClr val="D6E9F6"/>
    <a:srgbClr val="E7E6E6"/>
    <a:srgbClr val="FFF200"/>
    <a:srgbClr val="FFFFFF"/>
    <a:srgbClr val="0D283B"/>
    <a:srgbClr val="0B2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018" autoAdjust="0"/>
    <p:restoredTop sz="95824" autoAdjust="0"/>
  </p:normalViewPr>
  <p:slideViewPr>
    <p:cSldViewPr snapToGrid="0">
      <p:cViewPr varScale="1">
        <p:scale>
          <a:sx n="92" d="100"/>
          <a:sy n="92" d="100"/>
        </p:scale>
        <p:origin x="77" y="163"/>
      </p:cViewPr>
      <p:guideLst/>
    </p:cSldViewPr>
  </p:slideViewPr>
  <p:notesTextViewPr>
    <p:cViewPr>
      <p:scale>
        <a:sx n="1" d="1"/>
        <a:sy n="1" d="1"/>
      </p:scale>
      <p:origin x="0" y="0"/>
    </p:cViewPr>
  </p:notesTextViewPr>
  <p:sorterViewPr>
    <p:cViewPr varScale="1">
      <p:scale>
        <a:sx n="1" d="1"/>
        <a:sy n="1" d="1"/>
      </p:scale>
      <p:origin x="0" y="-4229"/>
    </p:cViewPr>
  </p:sorterViewPr>
  <p:notesViewPr>
    <p:cSldViewPr snapToGrid="0" showGuides="1">
      <p:cViewPr varScale="1">
        <p:scale>
          <a:sx n="65" d="100"/>
          <a:sy n="65" d="100"/>
        </p:scale>
        <p:origin x="3125"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47260E5-8469-41B2-85E5-272193EA935A}"/>
              </a:ext>
            </a:extLst>
          </p:cNvPr>
          <p:cNvSpPr>
            <a:spLocks noGrp="1"/>
          </p:cNvSpPr>
          <p:nvPr>
            <p:ph type="ftr" sz="quarter" idx="2"/>
          </p:nvPr>
        </p:nvSpPr>
        <p:spPr>
          <a:xfrm>
            <a:off x="1213338" y="8764608"/>
            <a:ext cx="4595447" cy="466433"/>
          </a:xfrm>
          <a:prstGeom prst="rect">
            <a:avLst/>
          </a:prstGeom>
        </p:spPr>
        <p:txBody>
          <a:bodyPr vert="horz" lIns="93177" tIns="46589" rIns="93177" bIns="46589" rtlCol="0" anchor="b"/>
          <a:lstStyle>
            <a:lvl1pPr algn="l">
              <a:defRPr sz="1200"/>
            </a:lvl1pPr>
          </a:lstStyle>
          <a:p>
            <a:pPr algn="ctr"/>
            <a:r>
              <a:rPr lang="en-US" dirty="0"/>
              <a:t>© 2020 By McClaskey Excellence Institute. All Rights Reserved. www.McClaskeyExcellence.com</a:t>
            </a:r>
          </a:p>
        </p:txBody>
      </p:sp>
      <p:sp>
        <p:nvSpPr>
          <p:cNvPr id="5" name="Slide Number Placeholder 4">
            <a:extLst>
              <a:ext uri="{FF2B5EF4-FFF2-40B4-BE49-F238E27FC236}">
                <a16:creationId xmlns:a16="http://schemas.microsoft.com/office/drawing/2014/main" id="{5ED3C91C-EE2C-4CEB-933D-890FA1724084}"/>
              </a:ext>
            </a:extLst>
          </p:cNvPr>
          <p:cNvSpPr>
            <a:spLocks noGrp="1"/>
          </p:cNvSpPr>
          <p:nvPr>
            <p:ph type="sldNum" sz="quarter" idx="3"/>
          </p:nvPr>
        </p:nvSpPr>
        <p:spPr>
          <a:xfrm>
            <a:off x="5884985" y="8659102"/>
            <a:ext cx="652194" cy="466433"/>
          </a:xfrm>
          <a:prstGeom prst="rect">
            <a:avLst/>
          </a:prstGeom>
        </p:spPr>
        <p:txBody>
          <a:bodyPr vert="horz" lIns="93177" tIns="46589" rIns="93177" bIns="46589" rtlCol="0" anchor="b"/>
          <a:lstStyle>
            <a:lvl1pPr algn="r">
              <a:defRPr sz="1200"/>
            </a:lvl1pPr>
          </a:lstStyle>
          <a:p>
            <a:fld id="{2978544C-5B18-4BA9-A9BA-00675D33610B}" type="slidenum">
              <a:rPr lang="en-US" smtClean="0"/>
              <a:t>‹#›</a:t>
            </a:fld>
            <a:endParaRPr lang="en-US" dirty="0"/>
          </a:p>
        </p:txBody>
      </p:sp>
      <p:pic>
        <p:nvPicPr>
          <p:cNvPr id="7" name="Picture 6"/>
          <p:cNvPicPr>
            <a:picLocks noChangeAspect="1"/>
          </p:cNvPicPr>
          <p:nvPr/>
        </p:nvPicPr>
        <p:blipFill>
          <a:blip r:embed="rId2"/>
          <a:stretch>
            <a:fillRect/>
          </a:stretch>
        </p:blipFill>
        <p:spPr>
          <a:xfrm>
            <a:off x="2168769" y="175845"/>
            <a:ext cx="2848708" cy="559059"/>
          </a:xfrm>
          <a:prstGeom prst="rect">
            <a:avLst/>
          </a:prstGeom>
        </p:spPr>
      </p:pic>
    </p:spTree>
    <p:extLst>
      <p:ext uri="{BB962C8B-B14F-4D97-AF65-F5344CB8AC3E}">
        <p14:creationId xmlns:p14="http://schemas.microsoft.com/office/powerpoint/2010/main" val="24415095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C080FED-3A9C-4B3E-986D-BD5734FD0551}" type="datetimeFigureOut">
              <a:rPr lang="en-US" smtClean="0"/>
              <a:t>7/21/2020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AC1BAF4-1B2E-4E0B-BD48-516E7E2B157F}" type="slidenum">
              <a:rPr lang="en-US" smtClean="0"/>
              <a:t>‹#›</a:t>
            </a:fld>
            <a:endParaRPr lang="en-US" dirty="0"/>
          </a:p>
        </p:txBody>
      </p:sp>
    </p:spTree>
    <p:extLst>
      <p:ext uri="{BB962C8B-B14F-4D97-AF65-F5344CB8AC3E}">
        <p14:creationId xmlns:p14="http://schemas.microsoft.com/office/powerpoint/2010/main" val="6199427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C1BAF4-1B2E-4E0B-BD48-516E7E2B157F}" type="slidenum">
              <a:rPr lang="en-US" smtClean="0"/>
              <a:t>1</a:t>
            </a:fld>
            <a:endParaRPr lang="en-US" dirty="0"/>
          </a:p>
        </p:txBody>
      </p:sp>
    </p:spTree>
    <p:extLst>
      <p:ext uri="{BB962C8B-B14F-4D97-AF65-F5344CB8AC3E}">
        <p14:creationId xmlns:p14="http://schemas.microsoft.com/office/powerpoint/2010/main" val="3867807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188" indent="-237188">
              <a:buFontTx/>
              <a:buChar char="•"/>
            </a:pPr>
            <a:r>
              <a:rPr lang="en-US" sz="1600" dirty="0">
                <a:latin typeface="Times New Roman" pitchFamily="18" charset="0"/>
              </a:rPr>
              <a:t>To help you with your job of prospecting – we want to use two tools</a:t>
            </a:r>
          </a:p>
          <a:p>
            <a:pPr marL="237188" indent="-237188">
              <a:buFontTx/>
              <a:buChar char="•"/>
            </a:pPr>
            <a:r>
              <a:rPr lang="en-US" sz="1600" dirty="0">
                <a:latin typeface="Times New Roman" pitchFamily="18" charset="0"/>
              </a:rPr>
              <a:t>1) This LOG for recording GEMS.  If you hear something that you think is important, worth sharing. --- Ticket to breaks.</a:t>
            </a:r>
          </a:p>
          <a:p>
            <a:pPr marL="237188" indent="-237188">
              <a:buFontTx/>
              <a:buChar char="•"/>
            </a:pPr>
            <a:r>
              <a:rPr lang="en-US" sz="1600" dirty="0">
                <a:latin typeface="Times New Roman" pitchFamily="18" charset="0"/>
              </a:rPr>
              <a:t>2) This LOG for  recording your action ideas.</a:t>
            </a:r>
            <a:r>
              <a:rPr lang="en-US" sz="1400" dirty="0">
                <a:latin typeface="Comic Sans MS" pitchFamily="66" charset="0"/>
              </a:rPr>
              <a:t>  </a:t>
            </a:r>
          </a:p>
          <a:p>
            <a:pPr marL="237188" indent="-237188">
              <a:buFontTx/>
              <a:buChar char="•"/>
            </a:pPr>
            <a:r>
              <a:rPr lang="en-US" sz="1400" dirty="0">
                <a:latin typeface="Comic Sans MS" pitchFamily="66" charset="0"/>
              </a:rPr>
              <a:t>It’s one thing to learn something </a:t>
            </a:r>
          </a:p>
          <a:p>
            <a:pPr marL="237188" indent="-237188">
              <a:buFontTx/>
              <a:buChar char="•"/>
            </a:pPr>
            <a:r>
              <a:rPr lang="en-US" sz="1400" dirty="0">
                <a:latin typeface="Comic Sans MS" pitchFamily="66" charset="0"/>
              </a:rPr>
              <a:t>Someone has said, you don’t know what you are thinking until you write it down.  </a:t>
            </a:r>
          </a:p>
          <a:p>
            <a:pPr marL="237188" indent="-237188">
              <a:buFontTx/>
              <a:buChar char="•"/>
            </a:pPr>
            <a:r>
              <a:rPr lang="en-US" sz="1400" dirty="0">
                <a:latin typeface="Comic Sans MS" pitchFamily="66" charset="0"/>
              </a:rPr>
              <a:t>You have a copy of this page on your table.  Keep it handy – use it – Ticket for Lunch and Tour.</a:t>
            </a:r>
          </a:p>
          <a:p>
            <a:pPr marL="237188" indent="-237188">
              <a:buFontTx/>
              <a:buChar char="•"/>
            </a:pPr>
            <a:endParaRPr lang="en-US" sz="1400" dirty="0">
              <a:latin typeface="Comic Sans MS" pitchFamily="66" charset="0"/>
            </a:endParaRPr>
          </a:p>
          <a:p>
            <a:pPr marL="237188" indent="-237188">
              <a:buFontTx/>
              <a:buChar char="•"/>
            </a:pPr>
            <a:r>
              <a:rPr lang="en-US" sz="1400" dirty="0">
                <a:latin typeface="Comic Sans MS" pitchFamily="66" charset="0"/>
              </a:rPr>
              <a:t>One other thing you will want to do – QUESTIONS  for our Q&amp;A session with O/O</a:t>
            </a:r>
          </a:p>
          <a:p>
            <a:endParaRPr lang="en-US" dirty="0"/>
          </a:p>
        </p:txBody>
      </p:sp>
      <p:sp>
        <p:nvSpPr>
          <p:cNvPr id="4" name="Slide Number Placeholder 3"/>
          <p:cNvSpPr>
            <a:spLocks noGrp="1"/>
          </p:cNvSpPr>
          <p:nvPr>
            <p:ph type="sldNum" sz="quarter" idx="5"/>
          </p:nvPr>
        </p:nvSpPr>
        <p:spPr/>
        <p:txBody>
          <a:bodyPr/>
          <a:lstStyle/>
          <a:p>
            <a:fld id="{5AC1BAF4-1B2E-4E0B-BD48-516E7E2B157F}" type="slidenum">
              <a:rPr lang="en-US" smtClean="0"/>
              <a:t>17</a:t>
            </a:fld>
            <a:endParaRPr lang="en-US" dirty="0"/>
          </a:p>
        </p:txBody>
      </p:sp>
    </p:spTree>
    <p:extLst>
      <p:ext uri="{BB962C8B-B14F-4D97-AF65-F5344CB8AC3E}">
        <p14:creationId xmlns:p14="http://schemas.microsoft.com/office/powerpoint/2010/main" val="2304445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C1BAF4-1B2E-4E0B-BD48-516E7E2B157F}" type="slidenum">
              <a:rPr lang="en-US" smtClean="0"/>
              <a:t>20</a:t>
            </a:fld>
            <a:endParaRPr lang="en-US" dirty="0"/>
          </a:p>
        </p:txBody>
      </p:sp>
    </p:spTree>
    <p:extLst>
      <p:ext uri="{BB962C8B-B14F-4D97-AF65-F5344CB8AC3E}">
        <p14:creationId xmlns:p14="http://schemas.microsoft.com/office/powerpoint/2010/main" val="870687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188" indent="-237188">
              <a:buFontTx/>
              <a:buChar char="•"/>
            </a:pPr>
            <a:r>
              <a:rPr lang="en-US" dirty="0">
                <a:latin typeface="Comic Sans MS" pitchFamily="66" charset="0"/>
              </a:rPr>
              <a:t>Now let’s start looking at HOW Pal’s has achieved results like these – results that are clearly best in class - world class.</a:t>
            </a:r>
          </a:p>
          <a:p>
            <a:pPr marL="237188" indent="-237188">
              <a:buFontTx/>
              <a:buChar char="•"/>
            </a:pPr>
            <a:r>
              <a:rPr lang="en-US" dirty="0">
                <a:latin typeface="Comic Sans MS" pitchFamily="66" charset="0"/>
              </a:rPr>
              <a:t>After “starting with the end in mind” and Category 7 Results, on our map we move back to the beginning and Category 1 – Leadership.  </a:t>
            </a:r>
          </a:p>
          <a:p>
            <a:pPr marL="237188" indent="-237188">
              <a:buFontTx/>
              <a:buChar char="•"/>
            </a:pPr>
            <a:r>
              <a:rPr lang="en-US" dirty="0">
                <a:latin typeface="Comic Sans MS" pitchFamily="66" charset="0"/>
              </a:rPr>
              <a:t>John Maxwell (world’s premier spokesman on Leadership) says that everything “rises &amp; falls” on Leadership.  Like the level of water in a lock on a canal.</a:t>
            </a:r>
          </a:p>
          <a:p>
            <a:pPr marL="237188" indent="-237188">
              <a:buFontTx/>
              <a:buChar char="•"/>
            </a:pPr>
            <a:r>
              <a:rPr lang="en-US" dirty="0">
                <a:latin typeface="Comic Sans MS" pitchFamily="66" charset="0"/>
              </a:rPr>
              <a:t>I like the way Maxwell puts it when he talks about leaders seeing further, sooner, and more possibilities.   </a:t>
            </a:r>
          </a:p>
          <a:p>
            <a:endParaRPr lang="en-US" dirty="0"/>
          </a:p>
        </p:txBody>
      </p:sp>
      <p:sp>
        <p:nvSpPr>
          <p:cNvPr id="4" name="Slide Number Placeholder 3"/>
          <p:cNvSpPr>
            <a:spLocks noGrp="1"/>
          </p:cNvSpPr>
          <p:nvPr>
            <p:ph type="sldNum" sz="quarter" idx="5"/>
          </p:nvPr>
        </p:nvSpPr>
        <p:spPr/>
        <p:txBody>
          <a:bodyPr/>
          <a:lstStyle/>
          <a:p>
            <a:fld id="{5AC1BAF4-1B2E-4E0B-BD48-516E7E2B157F}" type="slidenum">
              <a:rPr lang="en-US" smtClean="0"/>
              <a:t>22</a:t>
            </a:fld>
            <a:endParaRPr lang="en-US" dirty="0"/>
          </a:p>
        </p:txBody>
      </p:sp>
    </p:spTree>
    <p:extLst>
      <p:ext uri="{BB962C8B-B14F-4D97-AF65-F5344CB8AC3E}">
        <p14:creationId xmlns:p14="http://schemas.microsoft.com/office/powerpoint/2010/main" val="1782957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C1BAF4-1B2E-4E0B-BD48-516E7E2B157F}" type="slidenum">
              <a:rPr lang="en-US" smtClean="0"/>
              <a:t>23</a:t>
            </a:fld>
            <a:endParaRPr lang="en-US" dirty="0"/>
          </a:p>
        </p:txBody>
      </p:sp>
    </p:spTree>
    <p:extLst>
      <p:ext uri="{BB962C8B-B14F-4D97-AF65-F5344CB8AC3E}">
        <p14:creationId xmlns:p14="http://schemas.microsoft.com/office/powerpoint/2010/main" val="1303908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C1BAF4-1B2E-4E0B-BD48-516E7E2B157F}" type="slidenum">
              <a:rPr lang="en-US" smtClean="0"/>
              <a:t>24</a:t>
            </a:fld>
            <a:endParaRPr lang="en-US" dirty="0"/>
          </a:p>
        </p:txBody>
      </p:sp>
    </p:spTree>
    <p:extLst>
      <p:ext uri="{BB962C8B-B14F-4D97-AF65-F5344CB8AC3E}">
        <p14:creationId xmlns:p14="http://schemas.microsoft.com/office/powerpoint/2010/main" val="251764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C1BAF4-1B2E-4E0B-BD48-516E7E2B157F}" type="slidenum">
              <a:rPr lang="en-US" smtClean="0"/>
              <a:t>2</a:t>
            </a:fld>
            <a:endParaRPr lang="en-US" dirty="0"/>
          </a:p>
        </p:txBody>
      </p:sp>
    </p:spTree>
    <p:extLst>
      <p:ext uri="{BB962C8B-B14F-4D97-AF65-F5344CB8AC3E}">
        <p14:creationId xmlns:p14="http://schemas.microsoft.com/office/powerpoint/2010/main" val="3082293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a:latin typeface="Comic Sans MS" pitchFamily="66" charset="0"/>
              </a:rPr>
              <a:t>Member of Faculty for BEI.</a:t>
            </a:r>
          </a:p>
          <a:p>
            <a:pPr>
              <a:buFontTx/>
              <a:buChar char="•"/>
            </a:pPr>
            <a:r>
              <a:rPr lang="en-US" dirty="0">
                <a:latin typeface="Comic Sans MS" pitchFamily="66" charset="0"/>
              </a:rPr>
              <a:t>Great Pride in having been able to contribute to Pal</a:t>
            </a:r>
            <a:r>
              <a:rPr lang="en-US" dirty="0"/>
              <a:t>’</a:t>
            </a:r>
            <a:r>
              <a:rPr lang="en-US" dirty="0">
                <a:latin typeface="Comic Sans MS" pitchFamily="66" charset="0"/>
              </a:rPr>
              <a:t>s success over the past 14 years.</a:t>
            </a:r>
          </a:p>
          <a:p>
            <a:pPr>
              <a:buFontTx/>
              <a:buChar char="•"/>
            </a:pPr>
            <a:endParaRPr lang="en-US" dirty="0">
              <a:latin typeface="Comic Sans MS" pitchFamily="66" charset="0"/>
            </a:endParaRPr>
          </a:p>
          <a:p>
            <a:pPr>
              <a:buFontTx/>
              <a:buChar char="•"/>
            </a:pPr>
            <a:r>
              <a:rPr lang="en-US" dirty="0">
                <a:latin typeface="Comic Sans MS" pitchFamily="66" charset="0"/>
              </a:rPr>
              <a:t>What do you want to take away that you can use back on your job?</a:t>
            </a:r>
          </a:p>
          <a:p>
            <a:endParaRPr lang="en-US" dirty="0"/>
          </a:p>
        </p:txBody>
      </p:sp>
      <p:sp>
        <p:nvSpPr>
          <p:cNvPr id="4" name="Slide Number Placeholder 3"/>
          <p:cNvSpPr>
            <a:spLocks noGrp="1"/>
          </p:cNvSpPr>
          <p:nvPr>
            <p:ph type="sldNum" sz="quarter" idx="5"/>
          </p:nvPr>
        </p:nvSpPr>
        <p:spPr/>
        <p:txBody>
          <a:bodyPr/>
          <a:lstStyle/>
          <a:p>
            <a:fld id="{5AC1BAF4-1B2E-4E0B-BD48-516E7E2B157F}" type="slidenum">
              <a:rPr lang="en-US" smtClean="0"/>
              <a:t>5</a:t>
            </a:fld>
            <a:endParaRPr lang="en-US" dirty="0"/>
          </a:p>
        </p:txBody>
      </p:sp>
    </p:spTree>
    <p:extLst>
      <p:ext uri="{BB962C8B-B14F-4D97-AF65-F5344CB8AC3E}">
        <p14:creationId xmlns:p14="http://schemas.microsoft.com/office/powerpoint/2010/main" val="3513029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C1BAF4-1B2E-4E0B-BD48-516E7E2B157F}" type="slidenum">
              <a:rPr lang="en-US" smtClean="0"/>
              <a:t>8</a:t>
            </a:fld>
            <a:endParaRPr lang="en-US" dirty="0"/>
          </a:p>
        </p:txBody>
      </p:sp>
    </p:spTree>
    <p:extLst>
      <p:ext uri="{BB962C8B-B14F-4D97-AF65-F5344CB8AC3E}">
        <p14:creationId xmlns:p14="http://schemas.microsoft.com/office/powerpoint/2010/main" val="329443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C1BAF4-1B2E-4E0B-BD48-516E7E2B157F}" type="slidenum">
              <a:rPr lang="en-US" smtClean="0"/>
              <a:t>9</a:t>
            </a:fld>
            <a:endParaRPr lang="en-US" dirty="0"/>
          </a:p>
        </p:txBody>
      </p:sp>
    </p:spTree>
    <p:extLst>
      <p:ext uri="{BB962C8B-B14F-4D97-AF65-F5344CB8AC3E}">
        <p14:creationId xmlns:p14="http://schemas.microsoft.com/office/powerpoint/2010/main" val="3703286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C1BAF4-1B2E-4E0B-BD48-516E7E2B157F}" type="slidenum">
              <a:rPr lang="en-US" smtClean="0"/>
              <a:t>10</a:t>
            </a:fld>
            <a:endParaRPr lang="en-US" dirty="0"/>
          </a:p>
        </p:txBody>
      </p:sp>
    </p:spTree>
    <p:extLst>
      <p:ext uri="{BB962C8B-B14F-4D97-AF65-F5344CB8AC3E}">
        <p14:creationId xmlns:p14="http://schemas.microsoft.com/office/powerpoint/2010/main" val="1707073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C1BAF4-1B2E-4E0B-BD48-516E7E2B157F}" type="slidenum">
              <a:rPr lang="en-US" smtClean="0"/>
              <a:t>13</a:t>
            </a:fld>
            <a:endParaRPr lang="en-US" dirty="0"/>
          </a:p>
        </p:txBody>
      </p:sp>
    </p:spTree>
    <p:extLst>
      <p:ext uri="{BB962C8B-B14F-4D97-AF65-F5344CB8AC3E}">
        <p14:creationId xmlns:p14="http://schemas.microsoft.com/office/powerpoint/2010/main" val="1228810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C1BAF4-1B2E-4E0B-BD48-516E7E2B157F}" type="slidenum">
              <a:rPr lang="en-US" smtClean="0"/>
              <a:t>14</a:t>
            </a:fld>
            <a:endParaRPr lang="en-US" dirty="0"/>
          </a:p>
        </p:txBody>
      </p:sp>
    </p:spTree>
    <p:extLst>
      <p:ext uri="{BB962C8B-B14F-4D97-AF65-F5344CB8AC3E}">
        <p14:creationId xmlns:p14="http://schemas.microsoft.com/office/powerpoint/2010/main" val="488398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188" indent="-237188">
              <a:buFontTx/>
              <a:buChar char="•"/>
            </a:pPr>
            <a:r>
              <a:rPr lang="en-US" sz="1600" dirty="0">
                <a:latin typeface="Times New Roman" pitchFamily="18" charset="0"/>
              </a:rPr>
              <a:t>To help you with your job of prospecting – we want to use two tools</a:t>
            </a:r>
          </a:p>
          <a:p>
            <a:pPr marL="237188" indent="-237188">
              <a:buFontTx/>
              <a:buChar char="•"/>
            </a:pPr>
            <a:r>
              <a:rPr lang="en-US" sz="1600" dirty="0">
                <a:latin typeface="Times New Roman" pitchFamily="18" charset="0"/>
              </a:rPr>
              <a:t>1) This LOG for recording GEMS.  If you hear something that you think is important, worth sharing. --- Ticket to breaks.</a:t>
            </a:r>
          </a:p>
          <a:p>
            <a:pPr marL="237188" indent="-237188">
              <a:buFontTx/>
              <a:buChar char="•"/>
            </a:pPr>
            <a:r>
              <a:rPr lang="en-US" sz="1600" dirty="0">
                <a:latin typeface="Times New Roman" pitchFamily="18" charset="0"/>
              </a:rPr>
              <a:t>2) This LOG for  recording your action ideas.</a:t>
            </a:r>
            <a:r>
              <a:rPr lang="en-US" sz="1400" dirty="0">
                <a:latin typeface="Comic Sans MS" pitchFamily="66" charset="0"/>
              </a:rPr>
              <a:t>  </a:t>
            </a:r>
          </a:p>
          <a:p>
            <a:pPr marL="237188" indent="-237188">
              <a:buFontTx/>
              <a:buChar char="•"/>
            </a:pPr>
            <a:r>
              <a:rPr lang="en-US" sz="1400" dirty="0">
                <a:latin typeface="Comic Sans MS" pitchFamily="66" charset="0"/>
              </a:rPr>
              <a:t>It’s one thing to learn something </a:t>
            </a:r>
          </a:p>
          <a:p>
            <a:pPr marL="237188" indent="-237188">
              <a:buFontTx/>
              <a:buChar char="•"/>
            </a:pPr>
            <a:r>
              <a:rPr lang="en-US" sz="1400" dirty="0">
                <a:latin typeface="Comic Sans MS" pitchFamily="66" charset="0"/>
              </a:rPr>
              <a:t>Someone has said, you don’t know what you are thinking until you write it down.  </a:t>
            </a:r>
          </a:p>
          <a:p>
            <a:pPr marL="237188" indent="-237188">
              <a:buFontTx/>
              <a:buChar char="•"/>
            </a:pPr>
            <a:r>
              <a:rPr lang="en-US" sz="1400" dirty="0">
                <a:latin typeface="Comic Sans MS" pitchFamily="66" charset="0"/>
              </a:rPr>
              <a:t>You have a copy of this page on your table.  Keep it handy – use it – Ticket for Lunch and Tour.</a:t>
            </a:r>
          </a:p>
          <a:p>
            <a:pPr marL="237188" indent="-237188">
              <a:buFontTx/>
              <a:buChar char="•"/>
            </a:pPr>
            <a:endParaRPr lang="en-US" sz="1400" dirty="0">
              <a:latin typeface="Comic Sans MS" pitchFamily="66" charset="0"/>
            </a:endParaRPr>
          </a:p>
          <a:p>
            <a:pPr marL="237188" indent="-237188">
              <a:buFontTx/>
              <a:buChar char="•"/>
            </a:pPr>
            <a:r>
              <a:rPr lang="en-US" sz="1400" dirty="0">
                <a:latin typeface="Comic Sans MS" pitchFamily="66" charset="0"/>
              </a:rPr>
              <a:t>One other thing you will want to do – QUESTIONS  for our Q&amp;A session with O/O</a:t>
            </a:r>
          </a:p>
          <a:p>
            <a:endParaRPr lang="en-US" dirty="0"/>
          </a:p>
        </p:txBody>
      </p:sp>
      <p:sp>
        <p:nvSpPr>
          <p:cNvPr id="4" name="Slide Number Placeholder 3"/>
          <p:cNvSpPr>
            <a:spLocks noGrp="1"/>
          </p:cNvSpPr>
          <p:nvPr>
            <p:ph type="sldNum" sz="quarter" idx="5"/>
          </p:nvPr>
        </p:nvSpPr>
        <p:spPr/>
        <p:txBody>
          <a:bodyPr/>
          <a:lstStyle/>
          <a:p>
            <a:fld id="{5AC1BAF4-1B2E-4E0B-BD48-516E7E2B157F}" type="slidenum">
              <a:rPr lang="en-US" smtClean="0"/>
              <a:t>16</a:t>
            </a:fld>
            <a:endParaRPr lang="en-US" dirty="0"/>
          </a:p>
        </p:txBody>
      </p:sp>
    </p:spTree>
    <p:extLst>
      <p:ext uri="{BB962C8B-B14F-4D97-AF65-F5344CB8AC3E}">
        <p14:creationId xmlns:p14="http://schemas.microsoft.com/office/powerpoint/2010/main" val="573367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mailto:KatieWood@mcclaskeyexcellence.com" TargetMode="External"/><Relationship Id="rId5" Type="http://schemas.openxmlformats.org/officeDocument/2006/relationships/hyperlink" Target="http://www.palsbei.com/" TargetMode="External"/><Relationship Id="rId4" Type="http://schemas.openxmlformats.org/officeDocument/2006/relationships/hyperlink" Target="http://www.mcclaskeyexcellence.com/"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B2E0CEF-F1BB-4654-866E-EC2B5FB7475D}"/>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E4957F41-1387-4065-B099-ACA6674E37C6}"/>
              </a:ext>
            </a:extLst>
          </p:cNvPr>
          <p:cNvSpPr>
            <a:spLocks noGrp="1"/>
          </p:cNvSpPr>
          <p:nvPr>
            <p:ph type="ftr" sz="quarter" idx="11"/>
          </p:nvPr>
        </p:nvSpPr>
        <p:spPr>
          <a:xfrm>
            <a:off x="4038600" y="6356350"/>
            <a:ext cx="4114800" cy="365125"/>
          </a:xfrm>
          <a:prstGeom prst="rect">
            <a:avLst/>
          </a:prstGeom>
        </p:spPr>
        <p:txBody>
          <a:bodyPr/>
          <a:lstStyle/>
          <a:p>
            <a:r>
              <a:rPr lang="en-US" dirty="0"/>
              <a:t>©2020 by McClaskey Excellence Institute. All Rights Reserved.    www.McClaskeyExcellence.com</a:t>
            </a:r>
          </a:p>
        </p:txBody>
      </p:sp>
      <p:sp>
        <p:nvSpPr>
          <p:cNvPr id="6" name="Slide Number Placeholder 5">
            <a:extLst>
              <a:ext uri="{FF2B5EF4-FFF2-40B4-BE49-F238E27FC236}">
                <a16:creationId xmlns:a16="http://schemas.microsoft.com/office/drawing/2014/main" id="{F847040F-8A9A-4ADB-BAD5-3AB302F25EB7}"/>
              </a:ext>
            </a:extLst>
          </p:cNvPr>
          <p:cNvSpPr>
            <a:spLocks noGrp="1"/>
          </p:cNvSpPr>
          <p:nvPr>
            <p:ph type="sldNum" sz="quarter" idx="12"/>
          </p:nvPr>
        </p:nvSpPr>
        <p:spPr>
          <a:xfrm>
            <a:off x="8610600" y="6356350"/>
            <a:ext cx="2743200" cy="365125"/>
          </a:xfrm>
          <a:prstGeom prst="rect">
            <a:avLst/>
          </a:prstGeom>
        </p:spPr>
        <p:txBody>
          <a:bodyPr/>
          <a:lstStyle/>
          <a:p>
            <a:fld id="{B9F21A42-70D0-40F6-BD36-038A583C40EB}" type="slidenum">
              <a:rPr lang="en-US" smtClean="0"/>
              <a:t>‹#›</a:t>
            </a:fld>
            <a:endParaRPr lang="en-US" dirty="0"/>
          </a:p>
        </p:txBody>
      </p:sp>
      <p:pic>
        <p:nvPicPr>
          <p:cNvPr id="8" name="Picture 7">
            <a:extLst>
              <a:ext uri="{FF2B5EF4-FFF2-40B4-BE49-F238E27FC236}">
                <a16:creationId xmlns:a16="http://schemas.microsoft.com/office/drawing/2014/main" id="{50D29E48-6374-4CE7-A21A-5F11626DBC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FEC4D17E-0DBC-4680-90A6-BF8C07FFB262}"/>
              </a:ext>
            </a:extLst>
          </p:cNvPr>
          <p:cNvSpPr/>
          <p:nvPr userDrawn="1"/>
        </p:nvSpPr>
        <p:spPr>
          <a:xfrm>
            <a:off x="0" y="13855"/>
            <a:ext cx="2561521" cy="6858000"/>
          </a:xfrm>
          <a:prstGeom prst="rect">
            <a:avLst/>
          </a:prstGeom>
          <a:solidFill>
            <a:srgbClr val="862436">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818E8B2-4D5A-4410-8C05-351B9E6C02E1}"/>
              </a:ext>
            </a:extLst>
          </p:cNvPr>
          <p:cNvSpPr/>
          <p:nvPr userDrawn="1"/>
        </p:nvSpPr>
        <p:spPr>
          <a:xfrm>
            <a:off x="2561521" y="0"/>
            <a:ext cx="9630479" cy="6872514"/>
          </a:xfrm>
          <a:prstGeom prst="rect">
            <a:avLst/>
          </a:prstGeom>
          <a:solidFill>
            <a:srgbClr val="15426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1A540F2-ACF6-4821-B5E1-964DCF505E99}"/>
              </a:ext>
            </a:extLst>
          </p:cNvPr>
          <p:cNvSpPr/>
          <p:nvPr userDrawn="1"/>
        </p:nvSpPr>
        <p:spPr>
          <a:xfrm>
            <a:off x="1636137" y="1020992"/>
            <a:ext cx="1435323" cy="1435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BD9CDF7-48C5-462B-BE2C-5846998667E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1205"/>
          <a:stretch/>
        </p:blipFill>
        <p:spPr>
          <a:xfrm>
            <a:off x="1733396" y="1303727"/>
            <a:ext cx="1281594" cy="941506"/>
          </a:xfrm>
          <a:prstGeom prst="rect">
            <a:avLst/>
          </a:prstGeom>
        </p:spPr>
      </p:pic>
      <p:pic>
        <p:nvPicPr>
          <p:cNvPr id="15" name="Picture 14">
            <a:extLst>
              <a:ext uri="{FF2B5EF4-FFF2-40B4-BE49-F238E27FC236}">
                <a16:creationId xmlns:a16="http://schemas.microsoft.com/office/drawing/2014/main" id="{F6426464-E163-4DCC-A28A-7B098664C25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7809"/>
          <a:stretch/>
        </p:blipFill>
        <p:spPr>
          <a:xfrm>
            <a:off x="3287687" y="1075005"/>
            <a:ext cx="3014188" cy="1381310"/>
          </a:xfrm>
          <a:prstGeom prst="rect">
            <a:avLst/>
          </a:prstGeom>
        </p:spPr>
      </p:pic>
      <p:sp>
        <p:nvSpPr>
          <p:cNvPr id="18" name="Title 1">
            <a:extLst>
              <a:ext uri="{FF2B5EF4-FFF2-40B4-BE49-F238E27FC236}">
                <a16:creationId xmlns:a16="http://schemas.microsoft.com/office/drawing/2014/main" id="{81036C2A-DE8C-44A1-9869-EFF354D769C6}"/>
              </a:ext>
            </a:extLst>
          </p:cNvPr>
          <p:cNvSpPr>
            <a:spLocks noGrp="1"/>
          </p:cNvSpPr>
          <p:nvPr>
            <p:ph type="title" hasCustomPrompt="1"/>
          </p:nvPr>
        </p:nvSpPr>
        <p:spPr>
          <a:xfrm>
            <a:off x="1280410" y="2984271"/>
            <a:ext cx="10515600" cy="2852737"/>
          </a:xfrm>
          <a:prstGeom prst="rect">
            <a:avLst/>
          </a:prstGeom>
        </p:spPr>
        <p:txBody>
          <a:bodyPr anchor="b"/>
          <a:lstStyle>
            <a:lvl1pPr>
              <a:defRPr sz="6000" b="1"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2">
            <a:extLst>
              <a:ext uri="{FF2B5EF4-FFF2-40B4-BE49-F238E27FC236}">
                <a16:creationId xmlns:a16="http://schemas.microsoft.com/office/drawing/2014/main" id="{970AA941-A695-4847-9DE3-8D97E3459A6F}"/>
              </a:ext>
            </a:extLst>
          </p:cNvPr>
          <p:cNvSpPr>
            <a:spLocks noGrp="1"/>
          </p:cNvSpPr>
          <p:nvPr>
            <p:ph type="body" idx="1"/>
          </p:nvPr>
        </p:nvSpPr>
        <p:spPr>
          <a:xfrm>
            <a:off x="1280410" y="5834972"/>
            <a:ext cx="10515600" cy="71323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06745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5" name="Picture 4" descr="A group of people in a room&#10;&#10;Description automatically generated">
            <a:extLst>
              <a:ext uri="{FF2B5EF4-FFF2-40B4-BE49-F238E27FC236}">
                <a16:creationId xmlns:a16="http://schemas.microsoft.com/office/drawing/2014/main" id="{2023FD8D-1587-462A-940B-40962591173E}"/>
              </a:ext>
            </a:extLst>
          </p:cNvPr>
          <p:cNvPicPr>
            <a:picLocks noChangeAspect="1"/>
          </p:cNvPicPr>
          <p:nvPr userDrawn="1"/>
        </p:nvPicPr>
        <p:blipFill rotWithShape="1">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val="0"/>
              </a:ext>
            </a:extLst>
          </a:blip>
          <a:srcRect l="889" r="-1" b="-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0ABE5E3-1995-46C2-863B-45667175FA05}"/>
              </a:ext>
            </a:extLst>
          </p:cNvPr>
          <p:cNvSpPr/>
          <p:nvPr userDrawn="1"/>
        </p:nvSpPr>
        <p:spPr>
          <a:xfrm>
            <a:off x="0" y="0"/>
            <a:ext cx="12192000" cy="6857990"/>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D5B49FE9-4181-4269-8558-67A0AF1132BB}"/>
              </a:ext>
            </a:extLst>
          </p:cNvPr>
          <p:cNvSpPr>
            <a:spLocks noGrp="1"/>
          </p:cNvSpPr>
          <p:nvPr>
            <p:ph type="title"/>
          </p:nvPr>
        </p:nvSpPr>
        <p:spPr>
          <a:xfrm>
            <a:off x="685800" y="1682153"/>
            <a:ext cx="10820400" cy="673966"/>
          </a:xfrm>
          <a:prstGeom prst="rect">
            <a:avLst/>
          </a:prstGeom>
        </p:spPr>
        <p:txBody>
          <a:bodyPr/>
          <a:lstStyle/>
          <a:p>
            <a:pPr algn="ctr"/>
            <a:r>
              <a:rPr lang="en-US" dirty="0">
                <a:solidFill>
                  <a:schemeClr val="bg1"/>
                </a:solidFill>
              </a:rPr>
              <a:t>Want to learn/do more?</a:t>
            </a:r>
          </a:p>
        </p:txBody>
      </p:sp>
      <p:sp>
        <p:nvSpPr>
          <p:cNvPr id="7" name="Rectangle 6">
            <a:extLst>
              <a:ext uri="{FF2B5EF4-FFF2-40B4-BE49-F238E27FC236}">
                <a16:creationId xmlns:a16="http://schemas.microsoft.com/office/drawing/2014/main" id="{1C7AAF81-184B-4ED6-8BAF-491367E70745}"/>
              </a:ext>
            </a:extLst>
          </p:cNvPr>
          <p:cNvSpPr/>
          <p:nvPr userDrawn="1"/>
        </p:nvSpPr>
        <p:spPr>
          <a:xfrm>
            <a:off x="318617" y="2304949"/>
            <a:ext cx="11554766" cy="1015663"/>
          </a:xfrm>
          <a:prstGeom prst="rect">
            <a:avLst/>
          </a:prstGeom>
        </p:spPr>
        <p:txBody>
          <a:bodyPr wrap="none">
            <a:spAutoFit/>
          </a:bodyPr>
          <a:lstStyle/>
          <a:p>
            <a:pPr lvl="0" algn="ctr">
              <a:defRPr/>
            </a:pPr>
            <a:r>
              <a:rPr lang="en-US" sz="6000" b="1" kern="0" dirty="0">
                <a:solidFill>
                  <a:srgbClr val="C43135"/>
                </a:solidFill>
                <a:latin typeface="Arial" panose="020B0604020202020204" pitchFamily="34" charset="0"/>
                <a:cs typeface="Arial" panose="020B0604020202020204" pitchFamily="34" charset="0"/>
              </a:rPr>
              <a:t>Achieving World-Class Results</a:t>
            </a:r>
          </a:p>
        </p:txBody>
      </p:sp>
      <p:sp>
        <p:nvSpPr>
          <p:cNvPr id="8" name="Rectangle 7">
            <a:extLst>
              <a:ext uri="{FF2B5EF4-FFF2-40B4-BE49-F238E27FC236}">
                <a16:creationId xmlns:a16="http://schemas.microsoft.com/office/drawing/2014/main" id="{B62B97DB-6F9F-4701-B507-F744D0B27CC2}"/>
              </a:ext>
            </a:extLst>
          </p:cNvPr>
          <p:cNvSpPr/>
          <p:nvPr userDrawn="1"/>
        </p:nvSpPr>
        <p:spPr>
          <a:xfrm>
            <a:off x="2520461" y="3921944"/>
            <a:ext cx="7397262" cy="1595117"/>
          </a:xfrm>
          <a:prstGeom prst="rect">
            <a:avLst/>
          </a:prstGeom>
        </p:spPr>
        <p:txBody>
          <a:bodyPr wrap="square">
            <a:spAutoFit/>
          </a:bodyPr>
          <a:lstStyle/>
          <a:p>
            <a:pPr algn="ctr">
              <a:lnSpc>
                <a:spcPct val="114000"/>
              </a:lnSpc>
            </a:pPr>
            <a:r>
              <a:rPr lang="en-US" sz="3200" b="1" dirty="0">
                <a:solidFill>
                  <a:schemeClr val="bg1"/>
                </a:solidFill>
                <a:latin typeface="Arial" panose="020B0604020202020204" pitchFamily="34" charset="0"/>
                <a:ea typeface="MS PGothic" pitchFamily="34" charset="-128"/>
                <a:cs typeface="Arial" panose="020B0604020202020204" pitchFamily="34" charset="0"/>
                <a:hlinkClick r:id="rId4">
                  <a:extLst>
                    <a:ext uri="{A12FA001-AC4F-418D-AE19-62706E023703}">
                      <ahyp:hlinkClr xmlns="" xmlns:ahyp="http://schemas.microsoft.com/office/drawing/2018/hyperlinkcolor" val="tx"/>
                    </a:ext>
                  </a:extLst>
                </a:hlinkClick>
              </a:rPr>
              <a:t>www.mcclaskeyexcellence.com</a:t>
            </a:r>
            <a:endParaRPr lang="en-US" sz="3200" b="1" dirty="0">
              <a:solidFill>
                <a:schemeClr val="bg1"/>
              </a:solidFill>
              <a:latin typeface="Arial" panose="020B0604020202020204" pitchFamily="34" charset="0"/>
              <a:ea typeface="MS PGothic" pitchFamily="34" charset="-128"/>
              <a:cs typeface="Arial" panose="020B0604020202020204" pitchFamily="34" charset="0"/>
            </a:endParaRPr>
          </a:p>
          <a:p>
            <a:pPr algn="ctr">
              <a:lnSpc>
                <a:spcPct val="114000"/>
              </a:lnSpc>
            </a:pPr>
            <a:r>
              <a:rPr lang="en-US" sz="2800" b="1" dirty="0">
                <a:solidFill>
                  <a:schemeClr val="bg1"/>
                </a:solidFill>
                <a:latin typeface="Arial" panose="020B0604020202020204" pitchFamily="34" charset="0"/>
                <a:ea typeface="MS PGothic" pitchFamily="34" charset="-128"/>
                <a:cs typeface="Arial" panose="020B0604020202020204" pitchFamily="34" charset="0"/>
                <a:hlinkClick r:id="rId5">
                  <a:extLst>
                    <a:ext uri="{A12FA001-AC4F-418D-AE19-62706E023703}">
                      <ahyp:hlinkClr xmlns="" xmlns:ahyp="http://schemas.microsoft.com/office/drawing/2018/hyperlinkcolor" val="tx"/>
                    </a:ext>
                  </a:extLst>
                </a:hlinkClick>
              </a:rPr>
              <a:t>www.PalsBEI.com</a:t>
            </a:r>
            <a:endParaRPr lang="en-US" sz="2800" b="1" dirty="0">
              <a:solidFill>
                <a:schemeClr val="bg1"/>
              </a:solidFill>
              <a:latin typeface="Arial" panose="020B0604020202020204" pitchFamily="34" charset="0"/>
              <a:ea typeface="MS PGothic" pitchFamily="34" charset="-128"/>
              <a:cs typeface="Arial" panose="020B0604020202020204" pitchFamily="34" charset="0"/>
            </a:endParaRPr>
          </a:p>
          <a:p>
            <a:pPr algn="ctr">
              <a:lnSpc>
                <a:spcPct val="114000"/>
              </a:lnSpc>
            </a:pPr>
            <a:r>
              <a:rPr lang="en-US" sz="2800" dirty="0">
                <a:solidFill>
                  <a:schemeClr val="bg1"/>
                </a:solidFill>
                <a:latin typeface="Arial" panose="020B0604020202020204" pitchFamily="34" charset="0"/>
                <a:ea typeface="MS PGothic" pitchFamily="34" charset="-128"/>
                <a:cs typeface="Arial" panose="020B0604020202020204" pitchFamily="34" charset="0"/>
                <a:hlinkClick r:id="rId6">
                  <a:extLst>
                    <a:ext uri="{A12FA001-AC4F-418D-AE19-62706E023703}">
                      <ahyp:hlinkClr xmlns="" xmlns:ahyp="http://schemas.microsoft.com/office/drawing/2018/hyperlinkcolor" val="tx"/>
                    </a:ext>
                  </a:extLst>
                </a:hlinkClick>
              </a:rPr>
              <a:t>KatieWood@mcclaskeyexcellence.com</a:t>
            </a:r>
            <a:endParaRPr lang="en-US" sz="2800" dirty="0">
              <a:solidFill>
                <a:schemeClr val="bg1"/>
              </a:solidFill>
              <a:latin typeface="Arial" panose="020B0604020202020204" pitchFamily="34" charset="0"/>
              <a:ea typeface="MS PGothic" pitchFamily="34" charset="-128"/>
              <a:cs typeface="Arial" panose="020B0604020202020204" pitchFamily="34" charset="0"/>
            </a:endParaRPr>
          </a:p>
        </p:txBody>
      </p:sp>
      <p:pic>
        <p:nvPicPr>
          <p:cNvPr id="9" name="Picture 8" descr="A picture containing drawing&#10;&#10;Description automatically generated">
            <a:extLst>
              <a:ext uri="{FF2B5EF4-FFF2-40B4-BE49-F238E27FC236}">
                <a16:creationId xmlns:a16="http://schemas.microsoft.com/office/drawing/2014/main" id="{7182D701-7BAC-44A3-BFA1-0CE7703AF86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910357" y="1081373"/>
            <a:ext cx="2617470" cy="519132"/>
          </a:xfrm>
          <a:prstGeom prst="rect">
            <a:avLst/>
          </a:prstGeom>
        </p:spPr>
      </p:pic>
    </p:spTree>
    <p:extLst>
      <p:ext uri="{BB962C8B-B14F-4D97-AF65-F5344CB8AC3E}">
        <p14:creationId xmlns:p14="http://schemas.microsoft.com/office/powerpoint/2010/main" val="2539938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B2E0CEF-F1BB-4654-866E-EC2B5FB7475D}"/>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E4957F41-1387-4065-B099-ACA6674E37C6}"/>
              </a:ext>
            </a:extLst>
          </p:cNvPr>
          <p:cNvSpPr>
            <a:spLocks noGrp="1"/>
          </p:cNvSpPr>
          <p:nvPr>
            <p:ph type="ftr" sz="quarter" idx="11"/>
          </p:nvPr>
        </p:nvSpPr>
        <p:spPr>
          <a:xfrm>
            <a:off x="4038600" y="6356350"/>
            <a:ext cx="4114800" cy="365125"/>
          </a:xfrm>
          <a:prstGeom prst="rect">
            <a:avLst/>
          </a:prstGeom>
        </p:spPr>
        <p:txBody>
          <a:bodyPr/>
          <a:lstStyle/>
          <a:p>
            <a:r>
              <a:rPr lang="en-US" dirty="0"/>
              <a:t>©2020 by McClaskey Excellence Institute. All Rights Reserved.    www.McClaskeyExcellence.com</a:t>
            </a:r>
          </a:p>
        </p:txBody>
      </p:sp>
      <p:sp>
        <p:nvSpPr>
          <p:cNvPr id="6" name="Slide Number Placeholder 5">
            <a:extLst>
              <a:ext uri="{FF2B5EF4-FFF2-40B4-BE49-F238E27FC236}">
                <a16:creationId xmlns:a16="http://schemas.microsoft.com/office/drawing/2014/main" id="{F847040F-8A9A-4ADB-BAD5-3AB302F25EB7}"/>
              </a:ext>
            </a:extLst>
          </p:cNvPr>
          <p:cNvSpPr>
            <a:spLocks noGrp="1"/>
          </p:cNvSpPr>
          <p:nvPr>
            <p:ph type="sldNum" sz="quarter" idx="12"/>
          </p:nvPr>
        </p:nvSpPr>
        <p:spPr>
          <a:xfrm>
            <a:off x="8610600" y="6356350"/>
            <a:ext cx="2743200" cy="365125"/>
          </a:xfrm>
          <a:prstGeom prst="rect">
            <a:avLst/>
          </a:prstGeom>
        </p:spPr>
        <p:txBody>
          <a:bodyPr/>
          <a:lstStyle/>
          <a:p>
            <a:fld id="{B9F21A42-70D0-40F6-BD36-038A583C40EB}" type="slidenum">
              <a:rPr lang="en-US" smtClean="0"/>
              <a:t>‹#›</a:t>
            </a:fld>
            <a:endParaRPr lang="en-US" dirty="0"/>
          </a:p>
        </p:txBody>
      </p:sp>
      <p:pic>
        <p:nvPicPr>
          <p:cNvPr id="8" name="Picture 7">
            <a:extLst>
              <a:ext uri="{FF2B5EF4-FFF2-40B4-BE49-F238E27FC236}">
                <a16:creationId xmlns:a16="http://schemas.microsoft.com/office/drawing/2014/main" id="{50D29E48-6374-4CE7-A21A-5F11626DBC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FEC4D17E-0DBC-4680-90A6-BF8C07FFB262}"/>
              </a:ext>
            </a:extLst>
          </p:cNvPr>
          <p:cNvSpPr/>
          <p:nvPr userDrawn="1"/>
        </p:nvSpPr>
        <p:spPr>
          <a:xfrm>
            <a:off x="0" y="13855"/>
            <a:ext cx="2561521" cy="6858000"/>
          </a:xfrm>
          <a:prstGeom prst="rect">
            <a:avLst/>
          </a:prstGeom>
          <a:solidFill>
            <a:schemeClr val="accent1">
              <a:lumMod val="40000"/>
              <a:lumOff val="6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818E8B2-4D5A-4410-8C05-351B9E6C02E1}"/>
              </a:ext>
            </a:extLst>
          </p:cNvPr>
          <p:cNvSpPr/>
          <p:nvPr userDrawn="1"/>
        </p:nvSpPr>
        <p:spPr>
          <a:xfrm>
            <a:off x="2561521" y="0"/>
            <a:ext cx="9630479" cy="6872514"/>
          </a:xfrm>
          <a:prstGeom prst="rect">
            <a:avLst/>
          </a:prstGeom>
          <a:solidFill>
            <a:schemeClr val="accent1">
              <a:lumMod val="40000"/>
              <a:lumOff val="6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1A540F2-ACF6-4821-B5E1-964DCF505E99}"/>
              </a:ext>
            </a:extLst>
          </p:cNvPr>
          <p:cNvSpPr/>
          <p:nvPr userDrawn="1"/>
        </p:nvSpPr>
        <p:spPr>
          <a:xfrm>
            <a:off x="1496637" y="816667"/>
            <a:ext cx="1791050" cy="1791050"/>
          </a:xfrm>
          <a:prstGeom prst="rect">
            <a:avLst/>
          </a:prstGeom>
          <a:solidFill>
            <a:srgbClr val="C4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64EA515-B67B-4CF3-A4FE-54519F9A9867}"/>
              </a:ext>
            </a:extLst>
          </p:cNvPr>
          <p:cNvSpPr/>
          <p:nvPr userDrawn="1"/>
        </p:nvSpPr>
        <p:spPr>
          <a:xfrm>
            <a:off x="3287687" y="823595"/>
            <a:ext cx="2808313" cy="1791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a:extLst>
              <a:ext uri="{FF2B5EF4-FFF2-40B4-BE49-F238E27FC236}">
                <a16:creationId xmlns:a16="http://schemas.microsoft.com/office/drawing/2014/main" id="{81036C2A-DE8C-44A1-9869-EFF354D769C6}"/>
              </a:ext>
            </a:extLst>
          </p:cNvPr>
          <p:cNvSpPr>
            <a:spLocks noGrp="1"/>
          </p:cNvSpPr>
          <p:nvPr>
            <p:ph type="title" hasCustomPrompt="1"/>
          </p:nvPr>
        </p:nvSpPr>
        <p:spPr>
          <a:xfrm>
            <a:off x="1280410" y="2984271"/>
            <a:ext cx="10515600" cy="2852737"/>
          </a:xfrm>
          <a:prstGeom prst="rect">
            <a:avLst/>
          </a:prstGeom>
        </p:spPr>
        <p:txBody>
          <a:bodyPr anchor="b"/>
          <a:lstStyle>
            <a:lvl1pPr>
              <a:defRPr sz="6000" b="1"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2">
            <a:extLst>
              <a:ext uri="{FF2B5EF4-FFF2-40B4-BE49-F238E27FC236}">
                <a16:creationId xmlns:a16="http://schemas.microsoft.com/office/drawing/2014/main" id="{970AA941-A695-4847-9DE3-8D97E3459A6F}"/>
              </a:ext>
            </a:extLst>
          </p:cNvPr>
          <p:cNvSpPr>
            <a:spLocks noGrp="1"/>
          </p:cNvSpPr>
          <p:nvPr>
            <p:ph type="body" idx="1"/>
          </p:nvPr>
        </p:nvSpPr>
        <p:spPr>
          <a:xfrm>
            <a:off x="1280410" y="5834972"/>
            <a:ext cx="10515600" cy="71323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descr="A picture containing drawing&#10;&#10;Description automatically generated">
            <a:extLst>
              <a:ext uri="{FF2B5EF4-FFF2-40B4-BE49-F238E27FC236}">
                <a16:creationId xmlns:a16="http://schemas.microsoft.com/office/drawing/2014/main" id="{80F0915E-BCCE-4D77-9247-FE47A1EB9FB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2364"/>
          <a:stretch/>
        </p:blipFill>
        <p:spPr>
          <a:xfrm>
            <a:off x="1626750" y="1182665"/>
            <a:ext cx="1530824" cy="1165990"/>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4BCE9C3D-A84E-4D75-AC24-98C0421DA5F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7527"/>
          <a:stretch/>
        </p:blipFill>
        <p:spPr>
          <a:xfrm>
            <a:off x="3362380" y="1162670"/>
            <a:ext cx="2599708" cy="1185985"/>
          </a:xfrm>
          <a:prstGeom prst="rect">
            <a:avLst/>
          </a:prstGeom>
        </p:spPr>
      </p:pic>
    </p:spTree>
    <p:extLst>
      <p:ext uri="{BB962C8B-B14F-4D97-AF65-F5344CB8AC3E}">
        <p14:creationId xmlns:p14="http://schemas.microsoft.com/office/powerpoint/2010/main" val="397879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AD7A-176B-441F-9A6B-3B6D424AC33B}"/>
              </a:ext>
            </a:extLst>
          </p:cNvPr>
          <p:cNvSpPr>
            <a:spLocks noGrp="1"/>
          </p:cNvSpPr>
          <p:nvPr>
            <p:ph type="title"/>
          </p:nvPr>
        </p:nvSpPr>
        <p:spPr>
          <a:xfrm>
            <a:off x="838200" y="462111"/>
            <a:ext cx="10515600" cy="673966"/>
          </a:xfrm>
          <a:prstGeom prst="rect">
            <a:avLst/>
          </a:prstGeom>
          <a:solidFill>
            <a:schemeClr val="bg1">
              <a:alpha val="48000"/>
            </a:schemeClr>
          </a:solidFill>
        </p:spPr>
        <p:txBody>
          <a:bodyPr/>
          <a:lstStyle>
            <a:lvl1pPr>
              <a:defRPr>
                <a:solidFill>
                  <a:srgbClr val="1542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F7EC3B4-4ADF-40BE-8D37-CFEED5C3C57C}"/>
              </a:ext>
            </a:extLst>
          </p:cNvPr>
          <p:cNvSpPr>
            <a:spLocks noGrp="1"/>
          </p:cNvSpPr>
          <p:nvPr>
            <p:ph idx="1"/>
          </p:nvPr>
        </p:nvSpPr>
        <p:spPr>
          <a:xfrm>
            <a:off x="838200" y="1911927"/>
            <a:ext cx="10515600" cy="3962400"/>
          </a:xfrm>
          <a:prstGeom prst="rect">
            <a:avLst/>
          </a:prstGeom>
          <a:solidFill>
            <a:schemeClr val="bg1">
              <a:alpha val="0"/>
            </a:schemeClr>
          </a:solidFill>
        </p:spPr>
        <p:txBody>
          <a:bodyPr/>
          <a:lstStyle>
            <a:lvl1pPr>
              <a:buClr>
                <a:srgbClr val="154260"/>
              </a:buClr>
              <a:defRPr/>
            </a:lvl1pPr>
            <a:lvl2pPr>
              <a:buClr>
                <a:srgbClr val="154260"/>
              </a:buClr>
              <a:defRPr/>
            </a:lvl2pPr>
            <a:lvl3pPr>
              <a:buClr>
                <a:srgbClr val="154260"/>
              </a:buClr>
              <a:defRPr/>
            </a:lvl3pPr>
            <a:lvl4pPr>
              <a:buClr>
                <a:srgbClr val="154260"/>
              </a:buClr>
              <a:defRPr/>
            </a:lvl4pPr>
            <a:lvl5pPr>
              <a:buClr>
                <a:srgbClr val="15426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2DA7F09A-C47D-43BC-B2FF-99422918A129}"/>
              </a:ext>
            </a:extLst>
          </p:cNvPr>
          <p:cNvSpPr>
            <a:spLocks noGrp="1"/>
          </p:cNvSpPr>
          <p:nvPr>
            <p:ph type="sldNum" sz="quarter" idx="4"/>
          </p:nvPr>
        </p:nvSpPr>
        <p:spPr>
          <a:xfrm>
            <a:off x="9089570" y="6356350"/>
            <a:ext cx="2743200" cy="365125"/>
          </a:xfrm>
          <a:prstGeom prst="rect">
            <a:avLst/>
          </a:prstGeom>
        </p:spPr>
        <p:txBody>
          <a:bodyPr/>
          <a:lstStyle>
            <a:lvl1pPr algn="r">
              <a:defRPr sz="1600">
                <a:solidFill>
                  <a:schemeClr val="bg1"/>
                </a:solidFill>
              </a:defRPr>
            </a:lvl1pPr>
          </a:lstStyle>
          <a:p>
            <a:fld id="{B9F21A42-70D0-40F6-BD36-038A583C40EB}" type="slidenum">
              <a:rPr lang="en-US" smtClean="0"/>
              <a:pPr/>
              <a:t>‹#›</a:t>
            </a:fld>
            <a:endParaRPr lang="en-US" dirty="0"/>
          </a:p>
        </p:txBody>
      </p:sp>
      <p:sp>
        <p:nvSpPr>
          <p:cNvPr id="11" name="Footer Placeholder 4">
            <a:extLst>
              <a:ext uri="{FF2B5EF4-FFF2-40B4-BE49-F238E27FC236}">
                <a16:creationId xmlns:a16="http://schemas.microsoft.com/office/drawing/2014/main" id="{9C442177-281F-4345-86C5-14AD7D5B520D}"/>
              </a:ext>
            </a:extLst>
          </p:cNvPr>
          <p:cNvSpPr>
            <a:spLocks noGrp="1"/>
          </p:cNvSpPr>
          <p:nvPr>
            <p:ph type="ftr" sz="quarter" idx="3"/>
          </p:nvPr>
        </p:nvSpPr>
        <p:spPr>
          <a:xfrm>
            <a:off x="947056" y="6356350"/>
            <a:ext cx="8848108" cy="365125"/>
          </a:xfrm>
          <a:prstGeom prst="rect">
            <a:avLst/>
          </a:prstGeom>
          <a:solidFill>
            <a:schemeClr val="bg1">
              <a:alpha val="51000"/>
            </a:schemeClr>
          </a:solidFill>
        </p:spPr>
        <p:txBody>
          <a:bodyPr/>
          <a:lstStyle>
            <a:lvl1pPr marL="0" marR="0" indent="0" defTabSz="914400" eaLnBrk="1" fontAlgn="auto" latinLnBrk="0" hangingPunct="1">
              <a:lnSpc>
                <a:spcPct val="100000"/>
              </a:lnSpc>
              <a:spcBef>
                <a:spcPts val="0"/>
              </a:spcBef>
              <a:spcAft>
                <a:spcPts val="0"/>
              </a:spcAft>
              <a:buClrTx/>
              <a:buSzTx/>
              <a:buFontTx/>
              <a:buNone/>
              <a:tabLst/>
              <a:defRPr sz="1600">
                <a:solidFill>
                  <a:schemeClr val="bg1"/>
                </a:solidFill>
              </a:defRPr>
            </a:lvl1pPr>
          </a:lstStyle>
          <a:p>
            <a:pPr>
              <a:defRPr/>
            </a:pPr>
            <a:r>
              <a:rPr lang="en-US" kern="0" dirty="0"/>
              <a:t>©2020 by McClaskey Excellence Institute. All Rights Reserved.    www.McClaskeyExcellence.com</a:t>
            </a:r>
          </a:p>
        </p:txBody>
      </p:sp>
      <p:sp>
        <p:nvSpPr>
          <p:cNvPr id="14" name="Text Placeholder 13">
            <a:extLst>
              <a:ext uri="{FF2B5EF4-FFF2-40B4-BE49-F238E27FC236}">
                <a16:creationId xmlns:a16="http://schemas.microsoft.com/office/drawing/2014/main" id="{D0996C54-9D40-4E03-84BD-4059D4DC5165}"/>
              </a:ext>
            </a:extLst>
          </p:cNvPr>
          <p:cNvSpPr>
            <a:spLocks noGrp="1"/>
          </p:cNvSpPr>
          <p:nvPr>
            <p:ph type="body" sz="quarter" idx="10" hasCustomPrompt="1"/>
          </p:nvPr>
        </p:nvSpPr>
        <p:spPr>
          <a:xfrm>
            <a:off x="838200" y="1136650"/>
            <a:ext cx="10515600" cy="498475"/>
          </a:xfrm>
          <a:prstGeom prst="rect">
            <a:avLst/>
          </a:prstGeom>
        </p:spPr>
        <p:txBody>
          <a:bodyPr/>
          <a:lstStyle>
            <a:lvl1pPr marL="0" indent="0">
              <a:buNone/>
              <a:defRPr sz="3200">
                <a:solidFill>
                  <a:srgbClr val="154260"/>
                </a:solidFill>
              </a:defRPr>
            </a:lvl1pPr>
          </a:lstStyle>
          <a:p>
            <a:pPr lvl="0"/>
            <a:r>
              <a:rPr lang="en-US" dirty="0"/>
              <a:t>Subtitle</a:t>
            </a:r>
          </a:p>
        </p:txBody>
      </p:sp>
    </p:spTree>
    <p:extLst>
      <p:ext uri="{BB962C8B-B14F-4D97-AF65-F5344CB8AC3E}">
        <p14:creationId xmlns:p14="http://schemas.microsoft.com/office/powerpoint/2010/main" val="159185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B5382-CC40-48BE-AB5B-39425F738B60}"/>
              </a:ext>
            </a:extLst>
          </p:cNvPr>
          <p:cNvSpPr>
            <a:spLocks noGrp="1"/>
          </p:cNvSpPr>
          <p:nvPr>
            <p:ph type="title"/>
          </p:nvPr>
        </p:nvSpPr>
        <p:spPr>
          <a:xfrm>
            <a:off x="838200" y="462111"/>
            <a:ext cx="10515600" cy="660108"/>
          </a:xfrm>
          <a:prstGeom prst="rect">
            <a:avLst/>
          </a:prstGeom>
        </p:spPr>
        <p:txBody>
          <a:bodyPr/>
          <a:lstStyle>
            <a:lvl1pPr>
              <a:defRPr>
                <a:solidFill>
                  <a:srgbClr val="1542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8D2CC60-95F1-488D-96F2-746EED487FCD}"/>
              </a:ext>
            </a:extLst>
          </p:cNvPr>
          <p:cNvSpPr>
            <a:spLocks noGrp="1"/>
          </p:cNvSpPr>
          <p:nvPr>
            <p:ph sz="half" idx="1"/>
          </p:nvPr>
        </p:nvSpPr>
        <p:spPr>
          <a:xfrm>
            <a:off x="838200" y="1648691"/>
            <a:ext cx="5181600" cy="4528272"/>
          </a:xfrm>
          <a:prstGeom prst="rect">
            <a:avLst/>
          </a:prstGeom>
        </p:spPr>
        <p:txBody>
          <a:bodyPr/>
          <a:lstStyle>
            <a:lvl1pPr>
              <a:buClr>
                <a:srgbClr val="154260"/>
              </a:buClr>
              <a:defRPr/>
            </a:lvl1pPr>
            <a:lvl2pPr>
              <a:buClr>
                <a:srgbClr val="154260"/>
              </a:buClr>
              <a:defRPr/>
            </a:lvl2pPr>
            <a:lvl3pPr>
              <a:buClr>
                <a:srgbClr val="154260"/>
              </a:buClr>
              <a:defRPr/>
            </a:lvl3pPr>
            <a:lvl4pPr>
              <a:buClr>
                <a:srgbClr val="154260"/>
              </a:buClr>
              <a:defRPr/>
            </a:lvl4pPr>
            <a:lvl5pPr>
              <a:buClr>
                <a:srgbClr val="15426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F6E4D2F-FDE5-4AA1-A0F8-C9B17F0AD79A}"/>
              </a:ext>
            </a:extLst>
          </p:cNvPr>
          <p:cNvSpPr>
            <a:spLocks noGrp="1"/>
          </p:cNvSpPr>
          <p:nvPr>
            <p:ph sz="half" idx="2"/>
          </p:nvPr>
        </p:nvSpPr>
        <p:spPr>
          <a:xfrm>
            <a:off x="6172200" y="1648691"/>
            <a:ext cx="5181600" cy="4528272"/>
          </a:xfrm>
          <a:prstGeom prst="rect">
            <a:avLst/>
          </a:prstGeom>
        </p:spPr>
        <p:txBody>
          <a:bodyPr/>
          <a:lstStyle>
            <a:lvl1pPr marL="457200" indent="-457200">
              <a:buClr>
                <a:srgbClr val="154260"/>
              </a:buClr>
              <a:buFont typeface="Arial" panose="020B0604020202020204" pitchFamily="34" charset="0"/>
              <a:buChar char="•"/>
              <a:defRPr/>
            </a:lvl1pPr>
            <a:lvl2pPr marL="800100" indent="-342900">
              <a:buClr>
                <a:srgbClr val="154260"/>
              </a:buClr>
              <a:buFont typeface="Arial" panose="020B0604020202020204" pitchFamily="34" charset="0"/>
              <a:buChar char="•"/>
              <a:defRPr/>
            </a:lvl2pPr>
            <a:lvl3pPr marL="1257300" indent="-342900">
              <a:buClr>
                <a:srgbClr val="154260"/>
              </a:buClr>
              <a:buFont typeface="Arial" panose="020B0604020202020204" pitchFamily="34" charset="0"/>
              <a:buChar char="•"/>
              <a:defRPr/>
            </a:lvl3pPr>
            <a:lvl4pPr marL="1657350" indent="-285750">
              <a:buClr>
                <a:srgbClr val="154260"/>
              </a:buClr>
              <a:buFont typeface="Arial" panose="020B0604020202020204" pitchFamily="34" charset="0"/>
              <a:buChar char="•"/>
              <a:defRPr/>
            </a:lvl4pPr>
            <a:lvl5pPr marL="2114550" indent="-285750">
              <a:buClr>
                <a:srgbClr val="154260"/>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7B6F7B2A-06B0-4666-9D2E-B8F301E01344}"/>
              </a:ext>
            </a:extLst>
          </p:cNvPr>
          <p:cNvSpPr>
            <a:spLocks noGrp="1"/>
          </p:cNvSpPr>
          <p:nvPr>
            <p:ph type="ftr" sz="quarter" idx="3"/>
          </p:nvPr>
        </p:nvSpPr>
        <p:spPr>
          <a:xfrm>
            <a:off x="947056" y="6356350"/>
            <a:ext cx="8848108" cy="365125"/>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Tx/>
              <a:buNone/>
              <a:tabLst/>
              <a:defRPr sz="1600">
                <a:solidFill>
                  <a:schemeClr val="bg1"/>
                </a:solidFill>
              </a:defRPr>
            </a:lvl1pPr>
          </a:lstStyle>
          <a:p>
            <a:pPr>
              <a:defRPr/>
            </a:pPr>
            <a:r>
              <a:rPr lang="en-US" kern="0" dirty="0"/>
              <a:t>©2020 by McClaskey Excellence Institute. All Rights Reserved.    www.McClaskeyExcellence.com</a:t>
            </a:r>
          </a:p>
        </p:txBody>
      </p:sp>
      <p:sp>
        <p:nvSpPr>
          <p:cNvPr id="9" name="Slide Number Placeholder 5">
            <a:extLst>
              <a:ext uri="{FF2B5EF4-FFF2-40B4-BE49-F238E27FC236}">
                <a16:creationId xmlns:a16="http://schemas.microsoft.com/office/drawing/2014/main" id="{B606765F-6238-49CB-AAEA-82736A9FF069}"/>
              </a:ext>
            </a:extLst>
          </p:cNvPr>
          <p:cNvSpPr>
            <a:spLocks noGrp="1"/>
          </p:cNvSpPr>
          <p:nvPr>
            <p:ph type="sldNum" sz="quarter" idx="4"/>
          </p:nvPr>
        </p:nvSpPr>
        <p:spPr>
          <a:xfrm>
            <a:off x="9089570" y="6356350"/>
            <a:ext cx="2743200" cy="365125"/>
          </a:xfrm>
          <a:prstGeom prst="rect">
            <a:avLst/>
          </a:prstGeom>
        </p:spPr>
        <p:txBody>
          <a:bodyPr/>
          <a:lstStyle>
            <a:lvl1pPr algn="r">
              <a:defRPr sz="1600">
                <a:solidFill>
                  <a:schemeClr val="bg1"/>
                </a:solidFill>
              </a:defRPr>
            </a:lvl1pPr>
          </a:lstStyle>
          <a:p>
            <a:fld id="{B9F21A42-70D0-40F6-BD36-038A583C40EB}" type="slidenum">
              <a:rPr lang="en-US" smtClean="0"/>
              <a:pPr/>
              <a:t>‹#›</a:t>
            </a:fld>
            <a:endParaRPr lang="en-US" dirty="0"/>
          </a:p>
        </p:txBody>
      </p:sp>
    </p:spTree>
    <p:extLst>
      <p:ext uri="{BB962C8B-B14F-4D97-AF65-F5344CB8AC3E}">
        <p14:creationId xmlns:p14="http://schemas.microsoft.com/office/powerpoint/2010/main" val="222801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B5382-CC40-48BE-AB5B-39425F738B60}"/>
              </a:ext>
            </a:extLst>
          </p:cNvPr>
          <p:cNvSpPr>
            <a:spLocks noGrp="1"/>
          </p:cNvSpPr>
          <p:nvPr>
            <p:ph type="title"/>
          </p:nvPr>
        </p:nvSpPr>
        <p:spPr>
          <a:xfrm>
            <a:off x="838201" y="2415601"/>
            <a:ext cx="4080163" cy="1477525"/>
          </a:xfrm>
          <a:prstGeom prst="rect">
            <a:avLst/>
          </a:prstGeom>
        </p:spPr>
        <p:txBody>
          <a:bodyPr/>
          <a:lstStyle>
            <a:lvl1pPr>
              <a:defRPr>
                <a:solidFill>
                  <a:srgbClr val="154260"/>
                </a:solidFill>
              </a:defRPr>
            </a:lvl1pPr>
          </a:lstStyle>
          <a:p>
            <a:r>
              <a:rPr lang="en-US" dirty="0"/>
              <a:t>Click to edit Master title</a:t>
            </a:r>
          </a:p>
        </p:txBody>
      </p:sp>
      <p:sp>
        <p:nvSpPr>
          <p:cNvPr id="4" name="Content Placeholder 3">
            <a:extLst>
              <a:ext uri="{FF2B5EF4-FFF2-40B4-BE49-F238E27FC236}">
                <a16:creationId xmlns:a16="http://schemas.microsoft.com/office/drawing/2014/main" id="{DF6E4D2F-FDE5-4AA1-A0F8-C9B17F0AD79A}"/>
              </a:ext>
            </a:extLst>
          </p:cNvPr>
          <p:cNvSpPr>
            <a:spLocks noGrp="1"/>
          </p:cNvSpPr>
          <p:nvPr>
            <p:ph sz="half" idx="2"/>
          </p:nvPr>
        </p:nvSpPr>
        <p:spPr>
          <a:xfrm>
            <a:off x="6767945" y="1981200"/>
            <a:ext cx="5181600" cy="3655435"/>
          </a:xfrm>
          <a:prstGeom prst="rect">
            <a:avLst/>
          </a:prstGeom>
        </p:spPr>
        <p:txBody>
          <a:bodyPr/>
          <a:lstStyle>
            <a:lvl1pPr marL="457200" indent="-457200">
              <a:buClr>
                <a:srgbClr val="154260"/>
              </a:buClr>
              <a:buFont typeface="Arial" panose="020B0604020202020204" pitchFamily="34" charset="0"/>
              <a:buChar char="•"/>
              <a:defRPr/>
            </a:lvl1pPr>
            <a:lvl2pPr marL="800100" indent="-342900">
              <a:buClr>
                <a:srgbClr val="154260"/>
              </a:buClr>
              <a:buFont typeface="Arial" panose="020B0604020202020204" pitchFamily="34" charset="0"/>
              <a:buChar char="•"/>
              <a:defRPr/>
            </a:lvl2pPr>
            <a:lvl3pPr marL="1257300" indent="-342900">
              <a:buClr>
                <a:srgbClr val="154260"/>
              </a:buClr>
              <a:buFont typeface="Arial" panose="020B0604020202020204" pitchFamily="34" charset="0"/>
              <a:buChar char="•"/>
              <a:defRPr/>
            </a:lvl3pPr>
            <a:lvl4pPr marL="1657350" indent="-285750">
              <a:buClr>
                <a:srgbClr val="154260"/>
              </a:buClr>
              <a:buFont typeface="Arial" panose="020B0604020202020204" pitchFamily="34" charset="0"/>
              <a:buChar char="•"/>
              <a:defRPr/>
            </a:lvl4pPr>
            <a:lvl5pPr marL="2114550" indent="-285750">
              <a:buClr>
                <a:srgbClr val="154260"/>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7B6F7B2A-06B0-4666-9D2E-B8F301E01344}"/>
              </a:ext>
            </a:extLst>
          </p:cNvPr>
          <p:cNvSpPr>
            <a:spLocks noGrp="1"/>
          </p:cNvSpPr>
          <p:nvPr>
            <p:ph type="ftr" sz="quarter" idx="3"/>
          </p:nvPr>
        </p:nvSpPr>
        <p:spPr>
          <a:xfrm>
            <a:off x="947056" y="6356350"/>
            <a:ext cx="8848108" cy="365125"/>
          </a:xfrm>
          <a:prstGeom prst="rect">
            <a:avLst/>
          </a:prstGeom>
          <a:solidFill>
            <a:schemeClr val="bg1">
              <a:alpha val="49000"/>
            </a:schemeClr>
          </a:solidFill>
        </p:spPr>
        <p:txBody>
          <a:bodyPr/>
          <a:lstStyle>
            <a:lvl1pPr marL="0" marR="0" indent="0" defTabSz="914400" eaLnBrk="1" fontAlgn="auto" latinLnBrk="0" hangingPunct="1">
              <a:lnSpc>
                <a:spcPct val="100000"/>
              </a:lnSpc>
              <a:spcBef>
                <a:spcPts val="0"/>
              </a:spcBef>
              <a:spcAft>
                <a:spcPts val="0"/>
              </a:spcAft>
              <a:buClrTx/>
              <a:buSzTx/>
              <a:buFontTx/>
              <a:buNone/>
              <a:tabLst/>
              <a:defRPr sz="1600">
                <a:solidFill>
                  <a:schemeClr val="bg1"/>
                </a:solidFill>
              </a:defRPr>
            </a:lvl1pPr>
          </a:lstStyle>
          <a:p>
            <a:pPr>
              <a:defRPr/>
            </a:pPr>
            <a:r>
              <a:rPr lang="en-US" kern="0" dirty="0"/>
              <a:t>©2020 by McClaskey Excellence Institute. All Rights Reserved.    www.McClaskeyExcellence.com</a:t>
            </a:r>
          </a:p>
        </p:txBody>
      </p:sp>
      <p:sp>
        <p:nvSpPr>
          <p:cNvPr id="9" name="Slide Number Placeholder 5">
            <a:extLst>
              <a:ext uri="{FF2B5EF4-FFF2-40B4-BE49-F238E27FC236}">
                <a16:creationId xmlns:a16="http://schemas.microsoft.com/office/drawing/2014/main" id="{B606765F-6238-49CB-AAEA-82736A9FF069}"/>
              </a:ext>
            </a:extLst>
          </p:cNvPr>
          <p:cNvSpPr>
            <a:spLocks noGrp="1"/>
          </p:cNvSpPr>
          <p:nvPr>
            <p:ph type="sldNum" sz="quarter" idx="4"/>
          </p:nvPr>
        </p:nvSpPr>
        <p:spPr>
          <a:xfrm>
            <a:off x="9089570" y="6356350"/>
            <a:ext cx="2743200" cy="365125"/>
          </a:xfrm>
          <a:prstGeom prst="rect">
            <a:avLst/>
          </a:prstGeom>
        </p:spPr>
        <p:txBody>
          <a:bodyPr/>
          <a:lstStyle>
            <a:lvl1pPr algn="r">
              <a:defRPr sz="1600">
                <a:solidFill>
                  <a:schemeClr val="bg1"/>
                </a:solidFill>
              </a:defRPr>
            </a:lvl1pPr>
          </a:lstStyle>
          <a:p>
            <a:fld id="{B9F21A42-70D0-40F6-BD36-038A583C40EB}" type="slidenum">
              <a:rPr lang="en-US" smtClean="0"/>
              <a:pPr/>
              <a:t>‹#›</a:t>
            </a:fld>
            <a:endParaRPr lang="en-US" dirty="0"/>
          </a:p>
        </p:txBody>
      </p:sp>
    </p:spTree>
    <p:extLst>
      <p:ext uri="{BB962C8B-B14F-4D97-AF65-F5344CB8AC3E}">
        <p14:creationId xmlns:p14="http://schemas.microsoft.com/office/powerpoint/2010/main" val="4284096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DE77F-6173-425C-B1F3-BE2D0F51B480}"/>
              </a:ext>
            </a:extLst>
          </p:cNvPr>
          <p:cNvSpPr>
            <a:spLocks noGrp="1"/>
          </p:cNvSpPr>
          <p:nvPr>
            <p:ph type="title"/>
          </p:nvPr>
        </p:nvSpPr>
        <p:spPr>
          <a:xfrm>
            <a:off x="838200" y="462108"/>
            <a:ext cx="10515600" cy="1325563"/>
          </a:xfrm>
          <a:prstGeom prst="rect">
            <a:avLst/>
          </a:prstGeom>
        </p:spPr>
        <p:txBody>
          <a:bodyPr/>
          <a:lstStyle>
            <a:lvl1pPr>
              <a:defRPr>
                <a:solidFill>
                  <a:srgbClr val="154260"/>
                </a:solidFill>
              </a:defRPr>
            </a:lvl1pPr>
          </a:lstStyle>
          <a:p>
            <a:r>
              <a:rPr lang="en-US" dirty="0"/>
              <a:t>Click to edit Master title style</a:t>
            </a:r>
          </a:p>
        </p:txBody>
      </p:sp>
      <p:sp>
        <p:nvSpPr>
          <p:cNvPr id="6" name="Footer Placeholder 4">
            <a:extLst>
              <a:ext uri="{FF2B5EF4-FFF2-40B4-BE49-F238E27FC236}">
                <a16:creationId xmlns:a16="http://schemas.microsoft.com/office/drawing/2014/main" id="{A83014E2-4520-434D-82B9-AEF2F1289414}"/>
              </a:ext>
            </a:extLst>
          </p:cNvPr>
          <p:cNvSpPr>
            <a:spLocks noGrp="1"/>
          </p:cNvSpPr>
          <p:nvPr>
            <p:ph type="ftr" sz="quarter" idx="3"/>
          </p:nvPr>
        </p:nvSpPr>
        <p:spPr>
          <a:xfrm>
            <a:off x="947056" y="6356350"/>
            <a:ext cx="8848108" cy="365125"/>
          </a:xfrm>
          <a:prstGeom prst="rect">
            <a:avLst/>
          </a:prstGeom>
          <a:solidFill>
            <a:schemeClr val="bg1">
              <a:alpha val="49000"/>
            </a:schemeClr>
          </a:solidFill>
        </p:spPr>
        <p:txBody>
          <a:bodyPr/>
          <a:lstStyle>
            <a:lvl1pPr marL="0" marR="0" indent="0" defTabSz="914400" eaLnBrk="1" fontAlgn="auto" latinLnBrk="0" hangingPunct="1">
              <a:lnSpc>
                <a:spcPct val="100000"/>
              </a:lnSpc>
              <a:spcBef>
                <a:spcPts val="0"/>
              </a:spcBef>
              <a:spcAft>
                <a:spcPts val="0"/>
              </a:spcAft>
              <a:buClrTx/>
              <a:buSzTx/>
              <a:buFontTx/>
              <a:buNone/>
              <a:tabLst/>
              <a:defRPr sz="1600">
                <a:solidFill>
                  <a:schemeClr val="bg1"/>
                </a:solidFill>
              </a:defRPr>
            </a:lvl1pPr>
          </a:lstStyle>
          <a:p>
            <a:pPr>
              <a:defRPr/>
            </a:pPr>
            <a:r>
              <a:rPr lang="en-US" kern="0" dirty="0"/>
              <a:t>©2020 by McClaskey Excellence Institute. All Rights Reserved.    www.McClaskeyExcellence.com</a:t>
            </a:r>
          </a:p>
        </p:txBody>
      </p:sp>
      <p:sp>
        <p:nvSpPr>
          <p:cNvPr id="7" name="Slide Number Placeholder 5">
            <a:extLst>
              <a:ext uri="{FF2B5EF4-FFF2-40B4-BE49-F238E27FC236}">
                <a16:creationId xmlns:a16="http://schemas.microsoft.com/office/drawing/2014/main" id="{B4E24F44-9104-4E85-A679-76BFF85CB983}"/>
              </a:ext>
            </a:extLst>
          </p:cNvPr>
          <p:cNvSpPr>
            <a:spLocks noGrp="1"/>
          </p:cNvSpPr>
          <p:nvPr>
            <p:ph type="sldNum" sz="quarter" idx="4"/>
          </p:nvPr>
        </p:nvSpPr>
        <p:spPr>
          <a:xfrm>
            <a:off x="9089570" y="6356350"/>
            <a:ext cx="2743200" cy="365125"/>
          </a:xfrm>
          <a:prstGeom prst="rect">
            <a:avLst/>
          </a:prstGeom>
        </p:spPr>
        <p:txBody>
          <a:bodyPr/>
          <a:lstStyle>
            <a:lvl1pPr algn="r">
              <a:defRPr sz="1600">
                <a:solidFill>
                  <a:schemeClr val="bg1"/>
                </a:solidFill>
              </a:defRPr>
            </a:lvl1pPr>
          </a:lstStyle>
          <a:p>
            <a:fld id="{B9F21A42-70D0-40F6-BD36-038A583C40EB}" type="slidenum">
              <a:rPr lang="en-US" smtClean="0"/>
              <a:pPr/>
              <a:t>‹#›</a:t>
            </a:fld>
            <a:endParaRPr lang="en-US" dirty="0"/>
          </a:p>
        </p:txBody>
      </p:sp>
    </p:spTree>
    <p:extLst>
      <p:ext uri="{BB962C8B-B14F-4D97-AF65-F5344CB8AC3E}">
        <p14:creationId xmlns:p14="http://schemas.microsoft.com/office/powerpoint/2010/main" val="70671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DE77F-6173-425C-B1F3-BE2D0F51B480}"/>
              </a:ext>
            </a:extLst>
          </p:cNvPr>
          <p:cNvSpPr>
            <a:spLocks noGrp="1"/>
          </p:cNvSpPr>
          <p:nvPr>
            <p:ph type="title"/>
          </p:nvPr>
        </p:nvSpPr>
        <p:spPr>
          <a:xfrm>
            <a:off x="838200" y="462108"/>
            <a:ext cx="10515600" cy="1325563"/>
          </a:xfrm>
          <a:prstGeom prst="rect">
            <a:avLst/>
          </a:prstGeom>
        </p:spPr>
        <p:txBody>
          <a:bodyPr/>
          <a:lstStyle>
            <a:lvl1pPr>
              <a:defRPr>
                <a:solidFill>
                  <a:srgbClr val="154260"/>
                </a:solidFill>
              </a:defRPr>
            </a:lvl1pPr>
          </a:lstStyle>
          <a:p>
            <a:r>
              <a:rPr lang="en-US" dirty="0"/>
              <a:t>Click to edit Master title style</a:t>
            </a:r>
          </a:p>
        </p:txBody>
      </p:sp>
      <p:sp>
        <p:nvSpPr>
          <p:cNvPr id="6" name="Footer Placeholder 4">
            <a:extLst>
              <a:ext uri="{FF2B5EF4-FFF2-40B4-BE49-F238E27FC236}">
                <a16:creationId xmlns:a16="http://schemas.microsoft.com/office/drawing/2014/main" id="{A83014E2-4520-434D-82B9-AEF2F1289414}"/>
              </a:ext>
            </a:extLst>
          </p:cNvPr>
          <p:cNvSpPr>
            <a:spLocks noGrp="1"/>
          </p:cNvSpPr>
          <p:nvPr>
            <p:ph type="ftr" sz="quarter" idx="3"/>
          </p:nvPr>
        </p:nvSpPr>
        <p:spPr>
          <a:xfrm>
            <a:off x="947056" y="6356350"/>
            <a:ext cx="8848108" cy="365125"/>
          </a:xfrm>
          <a:prstGeom prst="rect">
            <a:avLst/>
          </a:prstGeom>
          <a:solidFill>
            <a:schemeClr val="bg1">
              <a:alpha val="49000"/>
            </a:schemeClr>
          </a:solidFill>
        </p:spPr>
        <p:txBody>
          <a:bodyPr/>
          <a:lstStyle>
            <a:lvl1pPr marL="0" marR="0" indent="0" defTabSz="914400" eaLnBrk="1" fontAlgn="auto" latinLnBrk="0" hangingPunct="1">
              <a:lnSpc>
                <a:spcPct val="100000"/>
              </a:lnSpc>
              <a:spcBef>
                <a:spcPts val="0"/>
              </a:spcBef>
              <a:spcAft>
                <a:spcPts val="0"/>
              </a:spcAft>
              <a:buClrTx/>
              <a:buSzTx/>
              <a:buFontTx/>
              <a:buNone/>
              <a:tabLst/>
              <a:defRPr sz="1600">
                <a:solidFill>
                  <a:schemeClr val="bg1"/>
                </a:solidFill>
              </a:defRPr>
            </a:lvl1pPr>
          </a:lstStyle>
          <a:p>
            <a:pPr>
              <a:defRPr/>
            </a:pPr>
            <a:r>
              <a:rPr lang="en-US" kern="0" dirty="0"/>
              <a:t>©2020 by McClaskey Excellence Institute. All Rights Reserved.    www.McClaskeyExcellence.com</a:t>
            </a:r>
          </a:p>
        </p:txBody>
      </p:sp>
      <p:sp>
        <p:nvSpPr>
          <p:cNvPr id="7" name="Slide Number Placeholder 5">
            <a:extLst>
              <a:ext uri="{FF2B5EF4-FFF2-40B4-BE49-F238E27FC236}">
                <a16:creationId xmlns:a16="http://schemas.microsoft.com/office/drawing/2014/main" id="{B4E24F44-9104-4E85-A679-76BFF85CB983}"/>
              </a:ext>
            </a:extLst>
          </p:cNvPr>
          <p:cNvSpPr>
            <a:spLocks noGrp="1"/>
          </p:cNvSpPr>
          <p:nvPr>
            <p:ph type="sldNum" sz="quarter" idx="4"/>
          </p:nvPr>
        </p:nvSpPr>
        <p:spPr>
          <a:xfrm>
            <a:off x="9089570" y="6356350"/>
            <a:ext cx="2743200" cy="365125"/>
          </a:xfrm>
          <a:prstGeom prst="rect">
            <a:avLst/>
          </a:prstGeom>
        </p:spPr>
        <p:txBody>
          <a:bodyPr/>
          <a:lstStyle>
            <a:lvl1pPr algn="r">
              <a:defRPr sz="1600">
                <a:solidFill>
                  <a:schemeClr val="bg1"/>
                </a:solidFill>
              </a:defRPr>
            </a:lvl1pPr>
          </a:lstStyle>
          <a:p>
            <a:fld id="{B9F21A42-70D0-40F6-BD36-038A583C40EB}" type="slidenum">
              <a:rPr lang="en-US" smtClean="0"/>
              <a:pPr/>
              <a:t>‹#›</a:t>
            </a:fld>
            <a:endParaRPr lang="en-US" dirty="0"/>
          </a:p>
        </p:txBody>
      </p:sp>
      <p:sp>
        <p:nvSpPr>
          <p:cNvPr id="5" name="Rectangle 4">
            <a:extLst>
              <a:ext uri="{FF2B5EF4-FFF2-40B4-BE49-F238E27FC236}">
                <a16:creationId xmlns:a16="http://schemas.microsoft.com/office/drawing/2014/main" id="{CE61F0BC-B57C-4310-90BA-FCB38C0F982F}"/>
              </a:ext>
            </a:extLst>
          </p:cNvPr>
          <p:cNvSpPr/>
          <p:nvPr userDrawn="1"/>
        </p:nvSpPr>
        <p:spPr>
          <a:xfrm>
            <a:off x="0" y="2039815"/>
            <a:ext cx="12192000" cy="4149969"/>
          </a:xfrm>
          <a:prstGeom prst="rect">
            <a:avLst/>
          </a:prstGeom>
          <a:solidFill>
            <a:schemeClr val="accent1">
              <a:lumMod val="40000"/>
              <a:lumOff val="6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40000"/>
                  <a:lumOff val="60000"/>
                </a:schemeClr>
              </a:solidFill>
            </a:endParaRPr>
          </a:p>
        </p:txBody>
      </p:sp>
      <p:sp>
        <p:nvSpPr>
          <p:cNvPr id="4" name="Text Placeholder 3">
            <a:extLst>
              <a:ext uri="{FF2B5EF4-FFF2-40B4-BE49-F238E27FC236}">
                <a16:creationId xmlns:a16="http://schemas.microsoft.com/office/drawing/2014/main" id="{95E026EA-50C4-4466-A0A7-E4F50FCF7CE9}"/>
              </a:ext>
            </a:extLst>
          </p:cNvPr>
          <p:cNvSpPr>
            <a:spLocks noGrp="1"/>
          </p:cNvSpPr>
          <p:nvPr>
            <p:ph type="body" sz="quarter" idx="10" hasCustomPrompt="1"/>
          </p:nvPr>
        </p:nvSpPr>
        <p:spPr>
          <a:xfrm>
            <a:off x="1607344" y="2902743"/>
            <a:ext cx="8977312" cy="2424112"/>
          </a:xfrm>
          <a:prstGeom prst="rect">
            <a:avLst/>
          </a:prstGeom>
        </p:spPr>
        <p:txBody>
          <a:bodyPr/>
          <a:lstStyle>
            <a:lvl1pPr marL="0" indent="0" algn="ctr">
              <a:buNone/>
              <a:defRPr sz="3200">
                <a:solidFill>
                  <a:schemeClr val="tx1"/>
                </a:solidFill>
              </a:defRPr>
            </a:lvl1pPr>
          </a:lstStyle>
          <a:p>
            <a:pPr lvl="0"/>
            <a:r>
              <a:rPr lang="en-US" dirty="0"/>
              <a:t>Content</a:t>
            </a:r>
          </a:p>
        </p:txBody>
      </p:sp>
    </p:spTree>
    <p:extLst>
      <p:ext uri="{BB962C8B-B14F-4D97-AF65-F5344CB8AC3E}">
        <p14:creationId xmlns:p14="http://schemas.microsoft.com/office/powerpoint/2010/main" val="330489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section hea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7324" y="7956"/>
            <a:ext cx="12193057" cy="6858594"/>
          </a:xfrm>
          <a:prstGeom prst="rect">
            <a:avLst/>
          </a:prstGeom>
        </p:spPr>
      </p:pic>
      <p:sp>
        <p:nvSpPr>
          <p:cNvPr id="8" name="Rectangle 7">
            <a:extLst>
              <a:ext uri="{FF2B5EF4-FFF2-40B4-BE49-F238E27FC236}">
                <a16:creationId xmlns:a16="http://schemas.microsoft.com/office/drawing/2014/main" id="{319F0AD5-A471-45B0-8755-514D596316F3}"/>
              </a:ext>
            </a:extLst>
          </p:cNvPr>
          <p:cNvSpPr/>
          <p:nvPr userDrawn="1"/>
        </p:nvSpPr>
        <p:spPr>
          <a:xfrm>
            <a:off x="1820" y="8550"/>
            <a:ext cx="12192000" cy="6858000"/>
          </a:xfrm>
          <a:prstGeom prst="rect">
            <a:avLst/>
          </a:prstGeom>
          <a:solidFill>
            <a:schemeClr val="accent1">
              <a:lumMod val="40000"/>
              <a:lumOff val="6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 Placeholder 10">
            <a:extLst>
              <a:ext uri="{FF2B5EF4-FFF2-40B4-BE49-F238E27FC236}">
                <a16:creationId xmlns:a16="http://schemas.microsoft.com/office/drawing/2014/main" id="{45970FD6-93C6-4F2F-9C08-EA5AE3529CB1}"/>
              </a:ext>
            </a:extLst>
          </p:cNvPr>
          <p:cNvSpPr>
            <a:spLocks noGrp="1"/>
          </p:cNvSpPr>
          <p:nvPr>
            <p:ph type="body" sz="quarter" idx="10" hasCustomPrompt="1"/>
          </p:nvPr>
        </p:nvSpPr>
        <p:spPr>
          <a:xfrm>
            <a:off x="2895600" y="1953418"/>
            <a:ext cx="6442075" cy="2951163"/>
          </a:xfrm>
          <a:prstGeom prst="rect">
            <a:avLst/>
          </a:prstGeom>
        </p:spPr>
        <p:txBody>
          <a:bodyPr/>
          <a:lstStyle>
            <a:lvl1pPr marL="0" indent="0" algn="ctr">
              <a:buNone/>
              <a:defRPr sz="6000" b="1">
                <a:solidFill>
                  <a:schemeClr val="tx1"/>
                </a:solidFill>
              </a:defRPr>
            </a:lvl1pPr>
          </a:lstStyle>
          <a:p>
            <a:pPr lvl="0"/>
            <a:r>
              <a:rPr lang="en-US" dirty="0"/>
              <a:t>Section Header</a:t>
            </a:r>
          </a:p>
        </p:txBody>
      </p:sp>
    </p:spTree>
    <p:extLst>
      <p:ext uri="{BB962C8B-B14F-4D97-AF65-F5344CB8AC3E}">
        <p14:creationId xmlns:p14="http://schemas.microsoft.com/office/powerpoint/2010/main" val="1026759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2080C07-6B42-494C-BB57-102BAC38A150}"/>
              </a:ext>
            </a:extLst>
          </p:cNvPr>
          <p:cNvSpPr>
            <a:spLocks noGrp="1"/>
          </p:cNvSpPr>
          <p:nvPr>
            <p:ph type="ftr" sz="quarter" idx="3"/>
          </p:nvPr>
        </p:nvSpPr>
        <p:spPr>
          <a:xfrm>
            <a:off x="947056" y="6356350"/>
            <a:ext cx="8848108" cy="365125"/>
          </a:xfrm>
          <a:prstGeom prst="rect">
            <a:avLst/>
          </a:prstGeom>
          <a:solidFill>
            <a:schemeClr val="bg1">
              <a:alpha val="49000"/>
            </a:schemeClr>
          </a:solidFill>
        </p:spPr>
        <p:txBody>
          <a:bodyPr/>
          <a:lstStyle>
            <a:lvl1pPr marL="0" marR="0" indent="0" defTabSz="914400" eaLnBrk="1" fontAlgn="auto" latinLnBrk="0" hangingPunct="1">
              <a:lnSpc>
                <a:spcPct val="100000"/>
              </a:lnSpc>
              <a:spcBef>
                <a:spcPts val="0"/>
              </a:spcBef>
              <a:spcAft>
                <a:spcPts val="0"/>
              </a:spcAft>
              <a:buClrTx/>
              <a:buSzTx/>
              <a:buFontTx/>
              <a:buNone/>
              <a:tabLst/>
              <a:defRPr sz="1600">
                <a:solidFill>
                  <a:schemeClr val="bg1"/>
                </a:solidFill>
              </a:defRPr>
            </a:lvl1pPr>
          </a:lstStyle>
          <a:p>
            <a:pPr>
              <a:defRPr/>
            </a:pPr>
            <a:r>
              <a:rPr lang="en-US" kern="0" dirty="0"/>
              <a:t>©2020 by McClaskey Excellence Institute. All Rights Reserved.    www.McClaskeyExcellence.com</a:t>
            </a:r>
          </a:p>
        </p:txBody>
      </p:sp>
      <p:sp>
        <p:nvSpPr>
          <p:cNvPr id="6" name="Slide Number Placeholder 5">
            <a:extLst>
              <a:ext uri="{FF2B5EF4-FFF2-40B4-BE49-F238E27FC236}">
                <a16:creationId xmlns:a16="http://schemas.microsoft.com/office/drawing/2014/main" id="{F1BCE4CE-740D-44AA-A375-9AA825B7703F}"/>
              </a:ext>
            </a:extLst>
          </p:cNvPr>
          <p:cNvSpPr>
            <a:spLocks noGrp="1"/>
          </p:cNvSpPr>
          <p:nvPr>
            <p:ph type="sldNum" sz="quarter" idx="4"/>
          </p:nvPr>
        </p:nvSpPr>
        <p:spPr>
          <a:xfrm>
            <a:off x="9089570" y="6356350"/>
            <a:ext cx="2743200" cy="365125"/>
          </a:xfrm>
          <a:prstGeom prst="rect">
            <a:avLst/>
          </a:prstGeom>
        </p:spPr>
        <p:txBody>
          <a:bodyPr/>
          <a:lstStyle>
            <a:lvl1pPr algn="r">
              <a:defRPr sz="1600">
                <a:solidFill>
                  <a:schemeClr val="bg1"/>
                </a:solidFill>
              </a:defRPr>
            </a:lvl1pPr>
          </a:lstStyle>
          <a:p>
            <a:fld id="{B9F21A42-70D0-40F6-BD36-038A583C40EB}" type="slidenum">
              <a:rPr lang="en-US" smtClean="0"/>
              <a:pPr/>
              <a:t>‹#›</a:t>
            </a:fld>
            <a:endParaRPr lang="en-US" dirty="0"/>
          </a:p>
        </p:txBody>
      </p:sp>
    </p:spTree>
    <p:extLst>
      <p:ext uri="{BB962C8B-B14F-4D97-AF65-F5344CB8AC3E}">
        <p14:creationId xmlns:p14="http://schemas.microsoft.com/office/powerpoint/2010/main" val="2996987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53DCEB2-E50D-48BD-AFF9-233CF9DFE437}"/>
              </a:ext>
            </a:extLst>
          </p:cNvPr>
          <p:cNvSpPr/>
          <p:nvPr userDrawn="1"/>
        </p:nvSpPr>
        <p:spPr>
          <a:xfrm>
            <a:off x="-4595" y="6188544"/>
            <a:ext cx="838200" cy="681038"/>
          </a:xfrm>
          <a:prstGeom prst="rect">
            <a:avLst/>
          </a:prstGeom>
          <a:solidFill>
            <a:srgbClr val="862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862436"/>
                </a:solidFill>
              </a:rPr>
              <a:t>z</a:t>
            </a:r>
          </a:p>
        </p:txBody>
      </p:sp>
      <p:sp>
        <p:nvSpPr>
          <p:cNvPr id="7" name="Rectangle 6">
            <a:extLst>
              <a:ext uri="{FF2B5EF4-FFF2-40B4-BE49-F238E27FC236}">
                <a16:creationId xmlns:a16="http://schemas.microsoft.com/office/drawing/2014/main" id="{30BDEBE2-4881-4312-9919-95EE3899967B}"/>
              </a:ext>
            </a:extLst>
          </p:cNvPr>
          <p:cNvSpPr/>
          <p:nvPr userDrawn="1"/>
        </p:nvSpPr>
        <p:spPr>
          <a:xfrm>
            <a:off x="833605" y="6190817"/>
            <a:ext cx="11358395" cy="681038"/>
          </a:xfrm>
          <a:prstGeom prst="rect">
            <a:avLst/>
          </a:prstGeom>
          <a:solidFill>
            <a:srgbClr val="1542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4">
            <a:extLst>
              <a:ext uri="{FF2B5EF4-FFF2-40B4-BE49-F238E27FC236}">
                <a16:creationId xmlns:a16="http://schemas.microsoft.com/office/drawing/2014/main" id="{72D51958-053F-48A8-9998-1BAFD2A8BBEC}"/>
              </a:ext>
            </a:extLst>
          </p:cNvPr>
          <p:cNvSpPr>
            <a:spLocks noGrp="1"/>
          </p:cNvSpPr>
          <p:nvPr>
            <p:ph type="ftr" sz="quarter" idx="3"/>
          </p:nvPr>
        </p:nvSpPr>
        <p:spPr>
          <a:xfrm>
            <a:off x="947056" y="6356350"/>
            <a:ext cx="8848108" cy="365125"/>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Tx/>
              <a:buNone/>
              <a:tabLst/>
              <a:defRPr sz="1600">
                <a:solidFill>
                  <a:schemeClr val="bg1"/>
                </a:solidFill>
              </a:defRPr>
            </a:lvl1pPr>
          </a:lstStyle>
          <a:p>
            <a:pPr>
              <a:defRPr/>
            </a:pPr>
            <a:r>
              <a:rPr lang="en-US" kern="0" dirty="0"/>
              <a:t>©2020 by McClaskey Excellence Institute. All Rights Reserved.    www.McClaskeyExcellence.com</a:t>
            </a:r>
          </a:p>
        </p:txBody>
      </p:sp>
      <p:sp>
        <p:nvSpPr>
          <p:cNvPr id="11" name="Slide Number Placeholder 5">
            <a:extLst>
              <a:ext uri="{FF2B5EF4-FFF2-40B4-BE49-F238E27FC236}">
                <a16:creationId xmlns:a16="http://schemas.microsoft.com/office/drawing/2014/main" id="{0EFDD566-6DD6-42A8-BC1A-84DF89DE32DC}"/>
              </a:ext>
            </a:extLst>
          </p:cNvPr>
          <p:cNvSpPr>
            <a:spLocks noGrp="1"/>
          </p:cNvSpPr>
          <p:nvPr>
            <p:ph type="sldNum" sz="quarter" idx="4"/>
          </p:nvPr>
        </p:nvSpPr>
        <p:spPr>
          <a:xfrm>
            <a:off x="9089570" y="6356350"/>
            <a:ext cx="2743200" cy="365125"/>
          </a:xfrm>
          <a:prstGeom prst="rect">
            <a:avLst/>
          </a:prstGeom>
        </p:spPr>
        <p:txBody>
          <a:bodyPr/>
          <a:lstStyle>
            <a:lvl1pPr algn="r">
              <a:defRPr sz="1600">
                <a:solidFill>
                  <a:schemeClr val="bg1"/>
                </a:solidFill>
              </a:defRPr>
            </a:lvl1pPr>
          </a:lstStyle>
          <a:p>
            <a:fld id="{B9F21A42-70D0-40F6-BD36-038A583C40EB}" type="slidenum">
              <a:rPr lang="en-US" smtClean="0"/>
              <a:pPr/>
              <a:t>‹#›</a:t>
            </a:fld>
            <a:endParaRPr lang="en-US" dirty="0"/>
          </a:p>
        </p:txBody>
      </p:sp>
      <p:pic>
        <p:nvPicPr>
          <p:cNvPr id="15" name="Picture 14">
            <a:extLst>
              <a:ext uri="{FF2B5EF4-FFF2-40B4-BE49-F238E27FC236}">
                <a16:creationId xmlns:a16="http://schemas.microsoft.com/office/drawing/2014/main" id="{963A2AF5-6AA7-4B78-A3B4-06404FEA7218}"/>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r="62444"/>
          <a:stretch/>
        </p:blipFill>
        <p:spPr>
          <a:xfrm>
            <a:off x="125619" y="6304347"/>
            <a:ext cx="613963" cy="468646"/>
          </a:xfrm>
          <a:prstGeom prst="rect">
            <a:avLst/>
          </a:prstGeom>
        </p:spPr>
      </p:pic>
    </p:spTree>
    <p:extLst>
      <p:ext uri="{BB962C8B-B14F-4D97-AF65-F5344CB8AC3E}">
        <p14:creationId xmlns:p14="http://schemas.microsoft.com/office/powerpoint/2010/main" val="335080896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2" r:id="rId4"/>
    <p:sldLayoutId id="2147483656" r:id="rId5"/>
    <p:sldLayoutId id="2147483654" r:id="rId6"/>
    <p:sldLayoutId id="2147483658" r:id="rId7"/>
    <p:sldLayoutId id="2147483657" r:id="rId8"/>
    <p:sldLayoutId id="2147483655" r:id="rId9"/>
    <p:sldLayoutId id="2147483660" r:id="rId10"/>
  </p:sldLayoutIdLst>
  <p:hf hdr="0" dt="0"/>
  <p:txStyles>
    <p:titleStyle>
      <a:lvl1pPr algn="l" defTabSz="914400" rtl="0" eaLnBrk="1" latinLnBrk="0" hangingPunct="1">
        <a:lnSpc>
          <a:spcPct val="90000"/>
        </a:lnSpc>
        <a:spcBef>
          <a:spcPct val="0"/>
        </a:spcBef>
        <a:buNone/>
        <a:defRPr sz="4400" b="1" kern="1200" spc="3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7.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3.jpeg"/><Relationship Id="rId21" Type="http://schemas.openxmlformats.org/officeDocument/2006/relationships/image" Target="../media/image31.jpeg"/><Relationship Id="rId34" Type="http://schemas.openxmlformats.org/officeDocument/2006/relationships/image" Target="../media/image44.jpeg"/><Relationship Id="rId7" Type="http://schemas.openxmlformats.org/officeDocument/2006/relationships/image" Target="../media/image17.jpeg"/><Relationship Id="rId12" Type="http://schemas.openxmlformats.org/officeDocument/2006/relationships/image" Target="../media/image22.png"/><Relationship Id="rId17" Type="http://schemas.openxmlformats.org/officeDocument/2006/relationships/image" Target="../media/image27.jpeg"/><Relationship Id="rId25" Type="http://schemas.openxmlformats.org/officeDocument/2006/relationships/image" Target="../media/image35.png"/><Relationship Id="rId33" Type="http://schemas.openxmlformats.org/officeDocument/2006/relationships/image" Target="../media/image43.jpeg"/><Relationship Id="rId2" Type="http://schemas.openxmlformats.org/officeDocument/2006/relationships/image" Target="../media/image12.png"/><Relationship Id="rId16" Type="http://schemas.openxmlformats.org/officeDocument/2006/relationships/image" Target="../media/image26.jpeg"/><Relationship Id="rId20" Type="http://schemas.openxmlformats.org/officeDocument/2006/relationships/image" Target="../media/image30.png"/><Relationship Id="rId29" Type="http://schemas.openxmlformats.org/officeDocument/2006/relationships/image" Target="../media/image39.png"/><Relationship Id="rId1" Type="http://schemas.openxmlformats.org/officeDocument/2006/relationships/slideLayout" Target="../slideLayouts/slideLayout9.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jpeg"/><Relationship Id="rId37" Type="http://schemas.openxmlformats.org/officeDocument/2006/relationships/image" Target="../media/image47.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image" Target="../media/image46.png"/><Relationship Id="rId10" Type="http://schemas.openxmlformats.org/officeDocument/2006/relationships/image" Target="../media/image20.gif"/><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19.jpg"/><Relationship Id="rId14" Type="http://schemas.openxmlformats.org/officeDocument/2006/relationships/image" Target="../media/image24.jpe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jpeg"/></Relationships>
</file>

<file path=ppt/slides/_rels/slide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a room&#10;&#10;Description automatically generated">
            <a:extLst>
              <a:ext uri="{FF2B5EF4-FFF2-40B4-BE49-F238E27FC236}">
                <a16:creationId xmlns:a16="http://schemas.microsoft.com/office/drawing/2014/main" id="{FC110B20-3B1B-462D-B830-9B8B1D58F4DD}"/>
              </a:ext>
            </a:extLst>
          </p:cNvPr>
          <p:cNvPicPr>
            <a:picLocks noChangeAspect="1"/>
          </p:cNvPicPr>
          <p:nvPr/>
        </p:nvPicPr>
        <p:blipFill rotWithShape="1">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val="0"/>
              </a:ext>
            </a:extLst>
          </a:blip>
          <a:srcRect l="889" r="-1" b="-1"/>
          <a:stretch/>
        </p:blipFill>
        <p:spPr>
          <a:xfrm>
            <a:off x="0" y="0"/>
            <a:ext cx="12192000" cy="6857990"/>
          </a:xfrm>
          <a:prstGeom prst="rect">
            <a:avLst/>
          </a:prstGeom>
        </p:spPr>
      </p:pic>
      <p:sp>
        <p:nvSpPr>
          <p:cNvPr id="5" name="Rectangle 4">
            <a:extLst>
              <a:ext uri="{FF2B5EF4-FFF2-40B4-BE49-F238E27FC236}">
                <a16:creationId xmlns:a16="http://schemas.microsoft.com/office/drawing/2014/main" id="{D02F7648-EA51-4641-9724-435E5B33C728}"/>
              </a:ext>
            </a:extLst>
          </p:cNvPr>
          <p:cNvSpPr/>
          <p:nvPr/>
        </p:nvSpPr>
        <p:spPr>
          <a:xfrm>
            <a:off x="0" y="-114589"/>
            <a:ext cx="12192000" cy="6981825"/>
          </a:xfrm>
          <a:prstGeom prst="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12">
            <a:extLst>
              <a:ext uri="{FF2B5EF4-FFF2-40B4-BE49-F238E27FC236}">
                <a16:creationId xmlns:a16="http://schemas.microsoft.com/office/drawing/2014/main" id="{4675F3E1-11A2-48EC-8C7F-5E20E41A4335}"/>
              </a:ext>
            </a:extLst>
          </p:cNvPr>
          <p:cNvSpPr>
            <a:spLocks noGrp="1"/>
          </p:cNvSpPr>
          <p:nvPr>
            <p:ph type="ftr" sz="quarter" idx="3"/>
          </p:nvPr>
        </p:nvSpPr>
        <p:spPr>
          <a:xfrm>
            <a:off x="1379974" y="6470537"/>
            <a:ext cx="8854091" cy="381094"/>
          </a:xfrm>
        </p:spPr>
        <p:txBody>
          <a:bodyPr/>
          <a:lstStyle/>
          <a:p>
            <a:pPr>
              <a:defRPr/>
            </a:pPr>
            <a:r>
              <a:rPr lang="en-US" kern="0" dirty="0">
                <a:solidFill>
                  <a:schemeClr val="tx1"/>
                </a:solidFill>
              </a:rPr>
              <a:t>©2020 by McClaskey Excellence Institute. All Rights Reserved.    www.McClaskeyExcellence.com</a:t>
            </a:r>
          </a:p>
        </p:txBody>
      </p:sp>
      <p:sp>
        <p:nvSpPr>
          <p:cNvPr id="9" name="Rectangle 8"/>
          <p:cNvSpPr>
            <a:spLocks noChangeAspect="1"/>
          </p:cNvSpPr>
          <p:nvPr/>
        </p:nvSpPr>
        <p:spPr>
          <a:xfrm>
            <a:off x="146392" y="666166"/>
            <a:ext cx="1272502" cy="1266153"/>
          </a:xfrm>
          <a:prstGeom prst="rect">
            <a:avLst/>
          </a:prstGeom>
          <a:solidFill>
            <a:srgbClr val="C4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a:spLocks noChangeAspect="1"/>
          </p:cNvSpPr>
          <p:nvPr/>
        </p:nvSpPr>
        <p:spPr>
          <a:xfrm>
            <a:off x="1418894" y="666166"/>
            <a:ext cx="1910943" cy="1271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drawing&#10;&#10;Description automatically generated"/>
          <p:cNvPicPr>
            <a:picLocks noChangeAspect="1"/>
          </p:cNvPicPr>
          <p:nvPr/>
        </p:nvPicPr>
        <p:blipFill rotWithShape="1">
          <a:blip r:embed="rId5">
            <a:extLst>
              <a:ext uri="{28A0092B-C50C-407E-A947-70E740481C1C}">
                <a14:useLocalDpi xmlns:a14="http://schemas.microsoft.com/office/drawing/2010/main" val="0"/>
              </a:ext>
            </a:extLst>
          </a:blip>
          <a:srcRect r="62364"/>
          <a:stretch/>
        </p:blipFill>
        <p:spPr>
          <a:xfrm>
            <a:off x="209694" y="863311"/>
            <a:ext cx="1087214" cy="828102"/>
          </a:xfrm>
          <a:prstGeom prst="rect">
            <a:avLst/>
          </a:prstGeom>
        </p:spPr>
      </p:pic>
      <p:pic>
        <p:nvPicPr>
          <p:cNvPr id="17" name="Picture 16" descr="A picture containing drawing&#10;&#10;Description automatically generated"/>
          <p:cNvPicPr>
            <a:picLocks noChangeAspect="1"/>
          </p:cNvPicPr>
          <p:nvPr/>
        </p:nvPicPr>
        <p:blipFill rotWithShape="1">
          <a:blip r:embed="rId6">
            <a:extLst>
              <a:ext uri="{28A0092B-C50C-407E-A947-70E740481C1C}">
                <a14:useLocalDpi xmlns:a14="http://schemas.microsoft.com/office/drawing/2010/main" val="0"/>
              </a:ext>
            </a:extLst>
          </a:blip>
          <a:srcRect l="37527"/>
          <a:stretch/>
        </p:blipFill>
        <p:spPr>
          <a:xfrm>
            <a:off x="1379974" y="833805"/>
            <a:ext cx="1846347" cy="842298"/>
          </a:xfrm>
          <a:prstGeom prst="rect">
            <a:avLst/>
          </a:prstGeom>
        </p:spPr>
      </p:pic>
      <p:sp>
        <p:nvSpPr>
          <p:cNvPr id="18" name="Title 1"/>
          <p:cNvSpPr>
            <a:spLocks noGrp="1"/>
          </p:cNvSpPr>
          <p:nvPr>
            <p:ph type="title"/>
          </p:nvPr>
        </p:nvSpPr>
        <p:spPr>
          <a:xfrm>
            <a:off x="276225" y="2376765"/>
            <a:ext cx="11639550" cy="2174890"/>
          </a:xfrm>
        </p:spPr>
        <p:txBody>
          <a:bodyPr tIns="0" anchor="ctr" anchorCtr="1"/>
          <a:lstStyle/>
          <a:p>
            <a:pPr algn="ctr"/>
            <a:r>
              <a:rPr lang="en-US" sz="3600" dirty="0">
                <a:solidFill>
                  <a:srgbClr val="C00000"/>
                </a:solidFill>
              </a:rPr>
              <a:t>Identifying Your Best Opportunities </a:t>
            </a:r>
            <a:br>
              <a:rPr lang="en-US" sz="3600" dirty="0">
                <a:solidFill>
                  <a:srgbClr val="C00000"/>
                </a:solidFill>
              </a:rPr>
            </a:br>
            <a:r>
              <a:rPr lang="en-US" sz="3600" dirty="0">
                <a:solidFill>
                  <a:srgbClr val="C00000"/>
                </a:solidFill>
              </a:rPr>
              <a:t>to Deliver Your Products and Services to Your Brand Standard Every Time</a:t>
            </a:r>
          </a:p>
        </p:txBody>
      </p:sp>
      <p:sp>
        <p:nvSpPr>
          <p:cNvPr id="19" name="Text Placeholder 2"/>
          <p:cNvSpPr>
            <a:spLocks noGrp="1"/>
          </p:cNvSpPr>
          <p:nvPr>
            <p:ph type="body" idx="1"/>
          </p:nvPr>
        </p:nvSpPr>
        <p:spPr>
          <a:xfrm>
            <a:off x="226501" y="4766664"/>
            <a:ext cx="6808590" cy="744432"/>
          </a:xfrm>
        </p:spPr>
        <p:txBody>
          <a:bodyPr/>
          <a:lstStyle/>
          <a:p>
            <a:pPr marL="0" indent="0">
              <a:lnSpc>
                <a:spcPct val="100000"/>
              </a:lnSpc>
              <a:spcBef>
                <a:spcPts val="0"/>
              </a:spcBef>
              <a:buNone/>
            </a:pPr>
            <a:r>
              <a:rPr lang="en-US" sz="2000" b="1" dirty="0">
                <a:solidFill>
                  <a:schemeClr val="tx1"/>
                </a:solidFill>
              </a:rPr>
              <a:t>Presented by: David McClaskey and David Jones  </a:t>
            </a:r>
          </a:p>
          <a:p>
            <a:pPr marL="0" indent="0">
              <a:lnSpc>
                <a:spcPct val="100000"/>
              </a:lnSpc>
              <a:spcBef>
                <a:spcPts val="0"/>
              </a:spcBef>
              <a:buNone/>
            </a:pPr>
            <a:r>
              <a:rPr lang="en-US" sz="2000" b="1" dirty="0">
                <a:solidFill>
                  <a:schemeClr val="tx1"/>
                </a:solidFill>
              </a:rPr>
              <a:t>McClaskey Excellence Institute (www.McClaskeyExcellence.com)</a:t>
            </a:r>
          </a:p>
          <a:p>
            <a:pPr marL="0" indent="0">
              <a:buNone/>
            </a:pPr>
            <a:r>
              <a:rPr lang="en-US" sz="2000" b="1" dirty="0">
                <a:solidFill>
                  <a:schemeClr val="tx1"/>
                </a:solidFill>
              </a:rPr>
              <a:t>Developed by: David J. McClaskey, President</a:t>
            </a:r>
          </a:p>
        </p:txBody>
      </p:sp>
      <p:sp>
        <p:nvSpPr>
          <p:cNvPr id="2" name="TextBox 1"/>
          <p:cNvSpPr txBox="1"/>
          <p:nvPr/>
        </p:nvSpPr>
        <p:spPr>
          <a:xfrm>
            <a:off x="146392" y="258792"/>
            <a:ext cx="5814461" cy="369332"/>
          </a:xfrm>
          <a:prstGeom prst="rect">
            <a:avLst/>
          </a:prstGeom>
          <a:noFill/>
        </p:spPr>
        <p:txBody>
          <a:bodyPr wrap="square" rtlCol="0">
            <a:spAutoFit/>
          </a:bodyPr>
          <a:lstStyle/>
          <a:p>
            <a:pPr lvl="0">
              <a:lnSpc>
                <a:spcPct val="90000"/>
              </a:lnSpc>
              <a:spcBef>
                <a:spcPts val="1000"/>
              </a:spcBef>
              <a:buClr>
                <a:srgbClr val="154260"/>
              </a:buClr>
            </a:pPr>
            <a:r>
              <a:rPr lang="en-US" sz="2000" b="1" dirty="0">
                <a:solidFill>
                  <a:prstClr val="black"/>
                </a:solidFill>
                <a:latin typeface="Arial" panose="020B0604020202020204" pitchFamily="34" charset="0"/>
                <a:cs typeface="Arial" panose="020B0604020202020204" pitchFamily="34" charset="0"/>
              </a:rPr>
              <a:t>Presented by:</a:t>
            </a:r>
          </a:p>
        </p:txBody>
      </p:sp>
      <p:pic>
        <p:nvPicPr>
          <p:cNvPr id="3" name="Picture 2"/>
          <p:cNvPicPr>
            <a:picLocks noChangeAspect="1"/>
          </p:cNvPicPr>
          <p:nvPr/>
        </p:nvPicPr>
        <p:blipFill>
          <a:blip r:embed="rId7"/>
          <a:stretch>
            <a:fillRect/>
          </a:stretch>
        </p:blipFill>
        <p:spPr>
          <a:xfrm>
            <a:off x="4748731" y="785380"/>
            <a:ext cx="5942857" cy="876190"/>
          </a:xfrm>
          <a:prstGeom prst="rect">
            <a:avLst/>
          </a:prstGeom>
        </p:spPr>
      </p:pic>
    </p:spTree>
    <p:extLst>
      <p:ext uri="{BB962C8B-B14F-4D97-AF65-F5344CB8AC3E}">
        <p14:creationId xmlns:p14="http://schemas.microsoft.com/office/powerpoint/2010/main" val="3086913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41A8-544E-4A5B-A7A0-1A7C201C8E2E}"/>
              </a:ext>
            </a:extLst>
          </p:cNvPr>
          <p:cNvSpPr>
            <a:spLocks noGrp="1"/>
          </p:cNvSpPr>
          <p:nvPr>
            <p:ph type="title"/>
          </p:nvPr>
        </p:nvSpPr>
        <p:spPr>
          <a:xfrm>
            <a:off x="838200" y="509966"/>
            <a:ext cx="10515600" cy="552045"/>
          </a:xfrm>
        </p:spPr>
        <p:txBody>
          <a:bodyPr/>
          <a:lstStyle/>
          <a:p>
            <a:r>
              <a:rPr lang="en-US" dirty="0">
                <a:solidFill>
                  <a:srgbClr val="C00000"/>
                </a:solidFill>
              </a:rPr>
              <a:t>Exercise</a:t>
            </a:r>
          </a:p>
        </p:txBody>
      </p:sp>
      <p:sp>
        <p:nvSpPr>
          <p:cNvPr id="3" name="Footer Placeholder 2">
            <a:extLst>
              <a:ext uri="{FF2B5EF4-FFF2-40B4-BE49-F238E27FC236}">
                <a16:creationId xmlns:a16="http://schemas.microsoft.com/office/drawing/2014/main" id="{9310E9B0-EAD1-4942-A8A1-C3A27DF79A52}"/>
              </a:ext>
            </a:extLst>
          </p:cNvPr>
          <p:cNvSpPr>
            <a:spLocks noGrp="1"/>
          </p:cNvSpPr>
          <p:nvPr>
            <p:ph type="ftr" sz="quarter" idx="3"/>
          </p:nvPr>
        </p:nvSpPr>
        <p:spPr/>
        <p:txBody>
          <a:bodyPr/>
          <a:lstStyle/>
          <a:p>
            <a:pPr>
              <a:defRPr/>
            </a:pPr>
            <a:r>
              <a:rPr lang="en-US" kern="0" dirty="0"/>
              <a:t>©2020 by McClaskey Excellence Institute. All Rights Reserved.    www.McClaskeyExcellence.com</a:t>
            </a:r>
          </a:p>
        </p:txBody>
      </p:sp>
      <p:sp>
        <p:nvSpPr>
          <p:cNvPr id="4" name="Slide Number Placeholder 3">
            <a:extLst>
              <a:ext uri="{FF2B5EF4-FFF2-40B4-BE49-F238E27FC236}">
                <a16:creationId xmlns:a16="http://schemas.microsoft.com/office/drawing/2014/main" id="{A6BEF45E-8EC9-45AE-866C-FCAA91584C3D}"/>
              </a:ext>
            </a:extLst>
          </p:cNvPr>
          <p:cNvSpPr>
            <a:spLocks noGrp="1"/>
          </p:cNvSpPr>
          <p:nvPr>
            <p:ph type="sldNum" sz="quarter" idx="4"/>
          </p:nvPr>
        </p:nvSpPr>
        <p:spPr/>
        <p:txBody>
          <a:bodyPr/>
          <a:lstStyle/>
          <a:p>
            <a:fld id="{B9F21A42-70D0-40F6-BD36-038A583C40EB}" type="slidenum">
              <a:rPr lang="en-US" smtClean="0"/>
              <a:pPr/>
              <a:t>10</a:t>
            </a:fld>
            <a:endParaRPr lang="en-US" dirty="0"/>
          </a:p>
        </p:txBody>
      </p:sp>
      <p:sp>
        <p:nvSpPr>
          <p:cNvPr id="7" name="Text Placeholder 4">
            <a:extLst>
              <a:ext uri="{FF2B5EF4-FFF2-40B4-BE49-F238E27FC236}">
                <a16:creationId xmlns:a16="http://schemas.microsoft.com/office/drawing/2014/main" id="{0A4B2A85-60E5-4DF8-8656-14AA3595F5E9}"/>
              </a:ext>
            </a:extLst>
          </p:cNvPr>
          <p:cNvSpPr txBox="1">
            <a:spLocks/>
          </p:cNvSpPr>
          <p:nvPr/>
        </p:nvSpPr>
        <p:spPr>
          <a:xfrm>
            <a:off x="947056" y="2457451"/>
            <a:ext cx="10046525" cy="248161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eaLnBrk="0" hangingPunct="0">
              <a:spcBef>
                <a:spcPts val="0"/>
              </a:spcBef>
              <a:spcAft>
                <a:spcPts val="1800"/>
              </a:spcAft>
              <a:defRPr/>
            </a:pPr>
            <a:r>
              <a:rPr lang="en-US" dirty="0">
                <a:solidFill>
                  <a:schemeClr val="tx1"/>
                </a:solidFill>
                <a:ea typeface="MS PGothic" pitchFamily="34" charset="-128"/>
              </a:rPr>
              <a:t>How much more business (% increase) could your organization do if your organization produced your products and services to brand standard every time? (10% more; 50% more, etc.)</a:t>
            </a:r>
          </a:p>
        </p:txBody>
      </p:sp>
      <p:sp>
        <p:nvSpPr>
          <p:cNvPr id="8" name="Text Placeholder 5">
            <a:extLst>
              <a:ext uri="{FF2B5EF4-FFF2-40B4-BE49-F238E27FC236}">
                <a16:creationId xmlns:a16="http://schemas.microsoft.com/office/drawing/2014/main" id="{2B81F58C-50C0-435E-B306-53DF77CA64BC}"/>
              </a:ext>
            </a:extLst>
          </p:cNvPr>
          <p:cNvSpPr txBox="1">
            <a:spLocks/>
          </p:cNvSpPr>
          <p:nvPr/>
        </p:nvSpPr>
        <p:spPr>
          <a:xfrm>
            <a:off x="838200" y="1136650"/>
            <a:ext cx="10683240" cy="49847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solidFill>
                  <a:srgbClr val="C00000"/>
                </a:solidFill>
              </a:rPr>
              <a:t>Impact of Operational Excellence on your business</a:t>
            </a:r>
          </a:p>
        </p:txBody>
      </p:sp>
      <p:sp>
        <p:nvSpPr>
          <p:cNvPr id="9" name="TextBox 8">
            <a:extLst>
              <a:ext uri="{FF2B5EF4-FFF2-40B4-BE49-F238E27FC236}">
                <a16:creationId xmlns:a16="http://schemas.microsoft.com/office/drawing/2014/main" id="{669D4350-D8CC-4F83-9BBF-36C9B14EEF0D}"/>
              </a:ext>
            </a:extLst>
          </p:cNvPr>
          <p:cNvSpPr txBox="1"/>
          <p:nvPr/>
        </p:nvSpPr>
        <p:spPr>
          <a:xfrm>
            <a:off x="947056" y="4626926"/>
            <a:ext cx="7315200" cy="954107"/>
          </a:xfrm>
          <a:prstGeom prst="rect">
            <a:avLst/>
          </a:prstGeom>
          <a:noFill/>
          <a:ln w="38100">
            <a:noFill/>
          </a:ln>
        </p:spPr>
        <p:txBody>
          <a:bodyPr wrap="square" rtlCol="0">
            <a:spAutoFit/>
          </a:bodyPr>
          <a:lstStyle/>
          <a:p>
            <a:r>
              <a:rPr lang="en-US" sz="2800" b="1" dirty="0">
                <a:latin typeface="Arial" panose="020B0604020202020204" pitchFamily="34" charset="0"/>
                <a:cs typeface="Arial" panose="020B0604020202020204" pitchFamily="34" charset="0"/>
              </a:rPr>
              <a:t>Your Answer:  ____%</a:t>
            </a:r>
          </a:p>
          <a:p>
            <a:r>
              <a:rPr lang="en-US" sz="2800" b="1" dirty="0">
                <a:latin typeface="Arial" panose="020B0604020202020204" pitchFamily="34" charset="0"/>
                <a:cs typeface="Arial" panose="020B0604020202020204" pitchFamily="34" charset="0"/>
              </a:rPr>
              <a:t>Estimated increase in revenue: $________ </a:t>
            </a:r>
          </a:p>
        </p:txBody>
      </p:sp>
    </p:spTree>
    <p:extLst>
      <p:ext uri="{BB962C8B-B14F-4D97-AF65-F5344CB8AC3E}">
        <p14:creationId xmlns:p14="http://schemas.microsoft.com/office/powerpoint/2010/main" val="427440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1754F-276C-4DDD-BEAC-5B473923585B}"/>
              </a:ext>
            </a:extLst>
          </p:cNvPr>
          <p:cNvSpPr>
            <a:spLocks noGrp="1"/>
          </p:cNvSpPr>
          <p:nvPr>
            <p:ph type="title"/>
          </p:nvPr>
        </p:nvSpPr>
        <p:spPr/>
        <p:txBody>
          <a:bodyPr/>
          <a:lstStyle/>
          <a:p>
            <a:r>
              <a:rPr lang="en-US" dirty="0"/>
              <a:t>Financial Impact</a:t>
            </a:r>
          </a:p>
        </p:txBody>
      </p:sp>
      <p:sp>
        <p:nvSpPr>
          <p:cNvPr id="3" name="Content Placeholder 2">
            <a:extLst>
              <a:ext uri="{FF2B5EF4-FFF2-40B4-BE49-F238E27FC236}">
                <a16:creationId xmlns:a16="http://schemas.microsoft.com/office/drawing/2014/main" id="{022D57BA-7F9B-47F6-A1F9-05F6D65614EE}"/>
              </a:ext>
            </a:extLst>
          </p:cNvPr>
          <p:cNvSpPr>
            <a:spLocks noGrp="1"/>
          </p:cNvSpPr>
          <p:nvPr>
            <p:ph idx="1"/>
          </p:nvPr>
        </p:nvSpPr>
        <p:spPr>
          <a:xfrm>
            <a:off x="838200" y="1714500"/>
            <a:ext cx="10515600" cy="4159827"/>
          </a:xfrm>
        </p:spPr>
        <p:txBody>
          <a:bodyPr/>
          <a:lstStyle/>
          <a:p>
            <a:r>
              <a:rPr lang="en-US" sz="3200" dirty="0"/>
              <a:t>If you consistently meet key customer requirements by delivering your products and services to your brand standard, expect your sales to be significantly better than operations that just meet the industry average. </a:t>
            </a:r>
          </a:p>
          <a:p>
            <a:endParaRPr lang="en-US" sz="3200" dirty="0"/>
          </a:p>
        </p:txBody>
      </p:sp>
      <p:sp>
        <p:nvSpPr>
          <p:cNvPr id="4" name="Slide Number Placeholder 3">
            <a:extLst>
              <a:ext uri="{FF2B5EF4-FFF2-40B4-BE49-F238E27FC236}">
                <a16:creationId xmlns:a16="http://schemas.microsoft.com/office/drawing/2014/main" id="{1170B7A8-B015-40C0-9C39-6622E7B99A26}"/>
              </a:ext>
            </a:extLst>
          </p:cNvPr>
          <p:cNvSpPr>
            <a:spLocks noGrp="1"/>
          </p:cNvSpPr>
          <p:nvPr>
            <p:ph type="sldNum" sz="quarter" idx="4"/>
          </p:nvPr>
        </p:nvSpPr>
        <p:spPr/>
        <p:txBody>
          <a:bodyPr/>
          <a:lstStyle/>
          <a:p>
            <a:fld id="{B9F21A42-70D0-40F6-BD36-038A583C40EB}" type="slidenum">
              <a:rPr lang="en-US" smtClean="0"/>
              <a:pPr/>
              <a:t>11</a:t>
            </a:fld>
            <a:endParaRPr lang="en-US" dirty="0"/>
          </a:p>
        </p:txBody>
      </p:sp>
      <p:sp>
        <p:nvSpPr>
          <p:cNvPr id="5" name="Footer Placeholder 4">
            <a:extLst>
              <a:ext uri="{FF2B5EF4-FFF2-40B4-BE49-F238E27FC236}">
                <a16:creationId xmlns:a16="http://schemas.microsoft.com/office/drawing/2014/main" id="{FC85D3D2-7CCB-4CD4-B4EB-9BA1D50137D4}"/>
              </a:ext>
            </a:extLst>
          </p:cNvPr>
          <p:cNvSpPr>
            <a:spLocks noGrp="1"/>
          </p:cNvSpPr>
          <p:nvPr>
            <p:ph type="ftr" sz="quarter" idx="3"/>
          </p:nvPr>
        </p:nvSpPr>
        <p:spPr/>
        <p:txBody>
          <a:bodyPr/>
          <a:lstStyle/>
          <a:p>
            <a:pPr>
              <a:defRPr/>
            </a:pPr>
            <a:r>
              <a:rPr lang="en-US" kern="0" dirty="0"/>
              <a:t>©2020 by McClaskey Excellence Institute. All Rights Reserved.    www.McClaskeyExcellence.com</a:t>
            </a:r>
          </a:p>
        </p:txBody>
      </p:sp>
      <p:sp>
        <p:nvSpPr>
          <p:cNvPr id="6" name="Title 1">
            <a:extLst>
              <a:ext uri="{FF2B5EF4-FFF2-40B4-BE49-F238E27FC236}">
                <a16:creationId xmlns:a16="http://schemas.microsoft.com/office/drawing/2014/main" id="{209B4FF1-D08F-4AE4-8A6D-66A32D4A4033}"/>
              </a:ext>
            </a:extLst>
          </p:cNvPr>
          <p:cNvSpPr txBox="1">
            <a:spLocks/>
          </p:cNvSpPr>
          <p:nvPr/>
        </p:nvSpPr>
        <p:spPr>
          <a:xfrm rot="20580118">
            <a:off x="3840451" y="4179559"/>
            <a:ext cx="4307009" cy="1403601"/>
          </a:xfrm>
          <a:prstGeom prst="rect">
            <a:avLst/>
          </a:prstGeom>
        </p:spPr>
        <p:txBody>
          <a:bodyPr vert="horz" lIns="121927" tIns="60963" rIns="121927" bIns="60963" rtlCol="0" anchor="b" anchorCtr="0">
            <a:noAutofit/>
          </a:bodyPr>
          <a:lstStyle>
            <a:lvl1pPr algn="l" defTabSz="1219262" rtl="0" eaLnBrk="1" latinLnBrk="0" hangingPunct="1">
              <a:spcBef>
                <a:spcPct val="0"/>
              </a:spcBef>
              <a:buNone/>
              <a:defRPr sz="9000" b="1" kern="1200">
                <a:solidFill>
                  <a:srgbClr val="0A2513"/>
                </a:solidFill>
                <a:effectLst/>
                <a:latin typeface="+mj-lt"/>
                <a:ea typeface="+mj-ea"/>
                <a:cs typeface="+mj-cs"/>
              </a:defRPr>
            </a:lvl1pPr>
          </a:lstStyle>
          <a:p>
            <a:r>
              <a:rPr lang="en-US" sz="8800" dirty="0">
                <a:solidFill>
                  <a:srgbClr val="862436"/>
                </a:solidFill>
                <a:latin typeface="Impact" panose="020B0806030902050204" pitchFamily="34" charset="0"/>
              </a:rPr>
              <a:t>25-300%</a:t>
            </a:r>
          </a:p>
        </p:txBody>
      </p:sp>
    </p:spTree>
    <p:extLst>
      <p:ext uri="{BB962C8B-B14F-4D97-AF65-F5344CB8AC3E}">
        <p14:creationId xmlns:p14="http://schemas.microsoft.com/office/powerpoint/2010/main" val="372762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1754F-276C-4DDD-BEAC-5B473923585B}"/>
              </a:ext>
            </a:extLst>
          </p:cNvPr>
          <p:cNvSpPr>
            <a:spLocks noGrp="1"/>
          </p:cNvSpPr>
          <p:nvPr>
            <p:ph type="title"/>
          </p:nvPr>
        </p:nvSpPr>
        <p:spPr>
          <a:xfrm>
            <a:off x="838200" y="189620"/>
            <a:ext cx="10515600" cy="673966"/>
          </a:xfrm>
        </p:spPr>
        <p:txBody>
          <a:bodyPr/>
          <a:lstStyle/>
          <a:p>
            <a:r>
              <a:rPr lang="en-US" sz="3600" dirty="0"/>
              <a:t>Example of Financial Impact of Operations Excellence:</a:t>
            </a:r>
            <a:br>
              <a:rPr lang="en-US" sz="3600" dirty="0"/>
            </a:br>
            <a:r>
              <a:rPr lang="en-US" sz="3600" dirty="0"/>
              <a:t> </a:t>
            </a:r>
            <a:br>
              <a:rPr lang="en-US" sz="3600" dirty="0"/>
            </a:br>
            <a:br>
              <a:rPr lang="en-US" sz="3600" dirty="0"/>
            </a:br>
            <a:endParaRPr lang="en-US" sz="3600" dirty="0"/>
          </a:p>
        </p:txBody>
      </p:sp>
      <p:sp>
        <p:nvSpPr>
          <p:cNvPr id="4" name="Slide Number Placeholder 3">
            <a:extLst>
              <a:ext uri="{FF2B5EF4-FFF2-40B4-BE49-F238E27FC236}">
                <a16:creationId xmlns:a16="http://schemas.microsoft.com/office/drawing/2014/main" id="{1170B7A8-B015-40C0-9C39-6622E7B99A26}"/>
              </a:ext>
            </a:extLst>
          </p:cNvPr>
          <p:cNvSpPr>
            <a:spLocks noGrp="1"/>
          </p:cNvSpPr>
          <p:nvPr>
            <p:ph type="sldNum" sz="quarter" idx="4"/>
          </p:nvPr>
        </p:nvSpPr>
        <p:spPr/>
        <p:txBody>
          <a:bodyPr/>
          <a:lstStyle/>
          <a:p>
            <a:fld id="{B9F21A42-70D0-40F6-BD36-038A583C40EB}" type="slidenum">
              <a:rPr lang="en-US" smtClean="0"/>
              <a:pPr/>
              <a:t>12</a:t>
            </a:fld>
            <a:endParaRPr lang="en-US" dirty="0"/>
          </a:p>
        </p:txBody>
      </p:sp>
      <p:sp>
        <p:nvSpPr>
          <p:cNvPr id="5" name="Footer Placeholder 4">
            <a:extLst>
              <a:ext uri="{FF2B5EF4-FFF2-40B4-BE49-F238E27FC236}">
                <a16:creationId xmlns:a16="http://schemas.microsoft.com/office/drawing/2014/main" id="{FC85D3D2-7CCB-4CD4-B4EB-9BA1D50137D4}"/>
              </a:ext>
            </a:extLst>
          </p:cNvPr>
          <p:cNvSpPr>
            <a:spLocks noGrp="1"/>
          </p:cNvSpPr>
          <p:nvPr>
            <p:ph type="ftr" sz="quarter" idx="3"/>
          </p:nvPr>
        </p:nvSpPr>
        <p:spPr/>
        <p:txBody>
          <a:bodyPr/>
          <a:lstStyle/>
          <a:p>
            <a:pPr>
              <a:defRPr/>
            </a:pPr>
            <a:r>
              <a:rPr lang="en-US" kern="0" dirty="0"/>
              <a:t>©2020 by McClaskey Excellence Institute. All Rights Reserved.    www.McClaskeyExcellence.com</a:t>
            </a:r>
          </a:p>
        </p:txBody>
      </p:sp>
      <p:pic>
        <p:nvPicPr>
          <p:cNvPr id="9" name="Picture 8"/>
          <p:cNvPicPr>
            <a:picLocks noChangeAspect="1"/>
          </p:cNvPicPr>
          <p:nvPr/>
        </p:nvPicPr>
        <p:blipFill>
          <a:blip r:embed="rId2"/>
          <a:stretch>
            <a:fillRect/>
          </a:stretch>
        </p:blipFill>
        <p:spPr>
          <a:xfrm>
            <a:off x="9335193" y="2239160"/>
            <a:ext cx="2497577" cy="1225017"/>
          </a:xfrm>
          <a:prstGeom prst="rect">
            <a:avLst/>
          </a:prstGeom>
        </p:spPr>
      </p:pic>
      <p:pic>
        <p:nvPicPr>
          <p:cNvPr id="12" name="Picture 11"/>
          <p:cNvPicPr>
            <a:picLocks noChangeAspect="1"/>
          </p:cNvPicPr>
          <p:nvPr/>
        </p:nvPicPr>
        <p:blipFill rotWithShape="1">
          <a:blip r:embed="rId3"/>
          <a:srcRect t="16211" b="18598"/>
          <a:stretch/>
        </p:blipFill>
        <p:spPr>
          <a:xfrm>
            <a:off x="9688285" y="3464177"/>
            <a:ext cx="1905000" cy="1241871"/>
          </a:xfrm>
          <a:prstGeom prst="rect">
            <a:avLst/>
          </a:prstGeom>
        </p:spPr>
      </p:pic>
      <p:pic>
        <p:nvPicPr>
          <p:cNvPr id="13" name="Picture 12"/>
          <p:cNvPicPr>
            <a:picLocks noChangeAspect="1"/>
          </p:cNvPicPr>
          <p:nvPr/>
        </p:nvPicPr>
        <p:blipFill>
          <a:blip r:embed="rId4"/>
          <a:stretch>
            <a:fillRect/>
          </a:stretch>
        </p:blipFill>
        <p:spPr>
          <a:xfrm>
            <a:off x="3284737" y="4351038"/>
            <a:ext cx="1261739" cy="1180161"/>
          </a:xfrm>
          <a:prstGeom prst="rect">
            <a:avLst/>
          </a:prstGeom>
        </p:spPr>
      </p:pic>
      <p:pic>
        <p:nvPicPr>
          <p:cNvPr id="14" name="Picture 13"/>
          <p:cNvPicPr>
            <a:picLocks noChangeAspect="1"/>
          </p:cNvPicPr>
          <p:nvPr/>
        </p:nvPicPr>
        <p:blipFill>
          <a:blip r:embed="rId5"/>
          <a:stretch>
            <a:fillRect/>
          </a:stretch>
        </p:blipFill>
        <p:spPr>
          <a:xfrm>
            <a:off x="5355275" y="4392966"/>
            <a:ext cx="2786824" cy="1053649"/>
          </a:xfrm>
          <a:prstGeom prst="rect">
            <a:avLst/>
          </a:prstGeom>
        </p:spPr>
      </p:pic>
      <p:sp>
        <p:nvSpPr>
          <p:cNvPr id="6" name="TextBox 5"/>
          <p:cNvSpPr txBox="1"/>
          <p:nvPr/>
        </p:nvSpPr>
        <p:spPr>
          <a:xfrm>
            <a:off x="376052" y="1577274"/>
            <a:ext cx="10515600" cy="2739211"/>
          </a:xfrm>
          <a:prstGeom prst="rect">
            <a:avLst/>
          </a:prstGeom>
          <a:noFill/>
        </p:spPr>
        <p:txBody>
          <a:bodyPr wrap="square" rtlCol="0">
            <a:spAutoFit/>
          </a:bodyPr>
          <a:lstStyle/>
          <a:p>
            <a:pPr>
              <a:lnSpc>
                <a:spcPct val="100000"/>
              </a:lnSpc>
              <a:spcBef>
                <a:spcPts val="0"/>
              </a:spcBef>
            </a:pPr>
            <a:r>
              <a:rPr lang="en-US" sz="3200" dirty="0">
                <a:solidFill>
                  <a:srgbClr val="C00000"/>
                </a:solidFill>
                <a:latin typeface="Arial" panose="020B0604020202020204" pitchFamily="34" charset="0"/>
                <a:cs typeface="Arial" panose="020B0604020202020204" pitchFamily="34" charset="0"/>
              </a:rPr>
              <a:t>The Only </a:t>
            </a:r>
            <a:r>
              <a:rPr lang="en-US" sz="3200" dirty="0">
                <a:solidFill>
                  <a:srgbClr val="C43135"/>
                </a:solidFill>
                <a:latin typeface="Arial" panose="020B0604020202020204" pitchFamily="34" charset="0"/>
                <a:cs typeface="Arial" panose="020B0604020202020204" pitchFamily="34" charset="0"/>
              </a:rPr>
              <a:t>Two Baldrige Winning Restaurants:</a:t>
            </a:r>
          </a:p>
          <a:p>
            <a:pPr marL="571500" indent="-571500">
              <a:lnSpc>
                <a:spcPct val="10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Pal’s Sudden Service: 2001 Baldrige Winner</a:t>
            </a:r>
          </a:p>
          <a:p>
            <a:r>
              <a:rPr lang="en-US" sz="2800" dirty="0">
                <a:latin typeface="Arial" panose="020B0604020202020204" pitchFamily="34" charset="0"/>
                <a:cs typeface="Arial" panose="020B0604020202020204" pitchFamily="34" charset="0"/>
              </a:rPr>
              <a:t>  has 4 times (400%) the repeat business of its competitors.</a:t>
            </a:r>
          </a:p>
          <a:p>
            <a:endParaRPr lang="en-US" sz="2800" dirty="0">
              <a:latin typeface="Arial" panose="020B0604020202020204" pitchFamily="34" charset="0"/>
              <a:cs typeface="Arial" panose="020B0604020202020204" pitchFamily="34" charset="0"/>
            </a:endParaRPr>
          </a:p>
          <a:p>
            <a:pPr marL="457200" indent="-457200">
              <a:lnSpc>
                <a:spcPct val="10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K&amp;N Management: 2010 Baldrige Winner</a:t>
            </a:r>
          </a:p>
          <a:p>
            <a:r>
              <a:rPr lang="en-US" sz="2800" dirty="0">
                <a:solidFill>
                  <a:srgbClr val="154260"/>
                </a:solidFill>
                <a:latin typeface="Arial" panose="020B0604020202020204" pitchFamily="34" charset="0"/>
                <a:cs typeface="Arial" panose="020B0604020202020204" pitchFamily="34" charset="0"/>
              </a:rPr>
              <a:t>      has 3 times (300%) the revenue of similar restaurants</a:t>
            </a:r>
          </a:p>
        </p:txBody>
      </p:sp>
    </p:spTree>
    <p:extLst>
      <p:ext uri="{BB962C8B-B14F-4D97-AF65-F5344CB8AC3E}">
        <p14:creationId xmlns:p14="http://schemas.microsoft.com/office/powerpoint/2010/main" val="3083316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495F5-CBB7-44D3-99B7-12BD55D06538}"/>
              </a:ext>
            </a:extLst>
          </p:cNvPr>
          <p:cNvSpPr>
            <a:spLocks noGrp="1"/>
          </p:cNvSpPr>
          <p:nvPr>
            <p:ph type="title"/>
          </p:nvPr>
        </p:nvSpPr>
        <p:spPr>
          <a:xfrm>
            <a:off x="838200" y="462111"/>
            <a:ext cx="10994570" cy="673966"/>
          </a:xfrm>
        </p:spPr>
        <p:txBody>
          <a:bodyPr/>
          <a:lstStyle/>
          <a:p>
            <a:r>
              <a:rPr lang="en-US" dirty="0"/>
              <a:t>Improving Your Operations Excellence</a:t>
            </a:r>
          </a:p>
        </p:txBody>
      </p:sp>
      <p:sp>
        <p:nvSpPr>
          <p:cNvPr id="3" name="Content Placeholder 2">
            <a:extLst>
              <a:ext uri="{FF2B5EF4-FFF2-40B4-BE49-F238E27FC236}">
                <a16:creationId xmlns:a16="http://schemas.microsoft.com/office/drawing/2014/main" id="{3889F820-283D-4486-8797-22020C238C0E}"/>
              </a:ext>
            </a:extLst>
          </p:cNvPr>
          <p:cNvSpPr>
            <a:spLocks noGrp="1"/>
          </p:cNvSpPr>
          <p:nvPr>
            <p:ph idx="1"/>
          </p:nvPr>
        </p:nvSpPr>
        <p:spPr>
          <a:xfrm>
            <a:off x="838199" y="1210590"/>
            <a:ext cx="10626969" cy="4738033"/>
          </a:xfrm>
        </p:spPr>
        <p:txBody>
          <a:bodyPr/>
          <a:lstStyle/>
          <a:p>
            <a:pPr>
              <a:spcAft>
                <a:spcPts val="1800"/>
              </a:spcAft>
            </a:pPr>
            <a:r>
              <a:rPr lang="en-US" sz="3200" b="1" dirty="0">
                <a:solidFill>
                  <a:srgbClr val="154260"/>
                </a:solidFill>
              </a:rPr>
              <a:t>July 22, 11-12 Eastern: Identifying Your Best Opportunities to Deliver Your Products and Services to Your Brand Standard Every Time: </a:t>
            </a:r>
            <a:r>
              <a:rPr lang="en-US" sz="3200" dirty="0"/>
              <a:t>Your Role is to find the next step you want to take and then take it!</a:t>
            </a:r>
          </a:p>
          <a:p>
            <a:pPr>
              <a:spcAft>
                <a:spcPts val="1800"/>
              </a:spcAft>
            </a:pPr>
            <a:r>
              <a:rPr lang="en-US" sz="3200" b="1" dirty="0">
                <a:solidFill>
                  <a:srgbClr val="154260"/>
                </a:solidFill>
              </a:rPr>
              <a:t>Aug 6, 11-12 Eastern: Turning Improvement Opportunities into a Plan for Success: </a:t>
            </a:r>
            <a:r>
              <a:rPr lang="en-US" sz="3200" dirty="0"/>
              <a:t>Develop a project plan for your selected project.</a:t>
            </a:r>
          </a:p>
          <a:p>
            <a:pPr>
              <a:spcAft>
                <a:spcPts val="1800"/>
              </a:spcAft>
            </a:pPr>
            <a:r>
              <a:rPr lang="en-US" sz="3200" b="1" dirty="0">
                <a:solidFill>
                  <a:srgbClr val="154260"/>
                </a:solidFill>
              </a:rPr>
              <a:t>Aug. 20, 11-12 Eastern: Tools to Improve Your Key Processes: </a:t>
            </a:r>
            <a:r>
              <a:rPr lang="en-US" sz="3200" dirty="0"/>
              <a:t>Tools to help you improve.</a:t>
            </a:r>
          </a:p>
          <a:p>
            <a:pPr>
              <a:spcAft>
                <a:spcPts val="1800"/>
              </a:spcAft>
            </a:pPr>
            <a:endParaRPr lang="en-US" dirty="0"/>
          </a:p>
        </p:txBody>
      </p:sp>
      <p:sp>
        <p:nvSpPr>
          <p:cNvPr id="4" name="Slide Number Placeholder 3">
            <a:extLst>
              <a:ext uri="{FF2B5EF4-FFF2-40B4-BE49-F238E27FC236}">
                <a16:creationId xmlns:a16="http://schemas.microsoft.com/office/drawing/2014/main" id="{B5385073-5DF5-44B6-A81A-2E5462855A62}"/>
              </a:ext>
            </a:extLst>
          </p:cNvPr>
          <p:cNvSpPr>
            <a:spLocks noGrp="1"/>
          </p:cNvSpPr>
          <p:nvPr>
            <p:ph type="sldNum" sz="quarter" idx="4"/>
          </p:nvPr>
        </p:nvSpPr>
        <p:spPr/>
        <p:txBody>
          <a:bodyPr/>
          <a:lstStyle/>
          <a:p>
            <a:fld id="{B9F21A42-70D0-40F6-BD36-038A583C40EB}" type="slidenum">
              <a:rPr lang="en-US" smtClean="0"/>
              <a:pPr/>
              <a:t>13</a:t>
            </a:fld>
            <a:endParaRPr lang="en-US" dirty="0"/>
          </a:p>
        </p:txBody>
      </p:sp>
      <p:sp>
        <p:nvSpPr>
          <p:cNvPr id="5" name="Footer Placeholder 4">
            <a:extLst>
              <a:ext uri="{FF2B5EF4-FFF2-40B4-BE49-F238E27FC236}">
                <a16:creationId xmlns:a16="http://schemas.microsoft.com/office/drawing/2014/main" id="{4C70C3A3-5B7E-4887-9ED4-ED322C363F26}"/>
              </a:ext>
            </a:extLst>
          </p:cNvPr>
          <p:cNvSpPr>
            <a:spLocks noGrp="1"/>
          </p:cNvSpPr>
          <p:nvPr>
            <p:ph type="ftr" sz="quarter" idx="3"/>
          </p:nvPr>
        </p:nvSpPr>
        <p:spPr/>
        <p:txBody>
          <a:bodyPr/>
          <a:lstStyle/>
          <a:p>
            <a:pPr>
              <a:defRPr/>
            </a:pPr>
            <a:r>
              <a:rPr lang="en-US" kern="0" dirty="0"/>
              <a:t>©2020 by McClaskey Excellence Institute. All Rights Reserved.    www.McClaskeyExcellence.com</a:t>
            </a:r>
          </a:p>
        </p:txBody>
      </p:sp>
    </p:spTree>
    <p:extLst>
      <p:ext uri="{BB962C8B-B14F-4D97-AF65-F5344CB8AC3E}">
        <p14:creationId xmlns:p14="http://schemas.microsoft.com/office/powerpoint/2010/main" val="68805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495F5-CBB7-44D3-99B7-12BD55D06538}"/>
              </a:ext>
            </a:extLst>
          </p:cNvPr>
          <p:cNvSpPr>
            <a:spLocks noGrp="1"/>
          </p:cNvSpPr>
          <p:nvPr>
            <p:ph type="title"/>
          </p:nvPr>
        </p:nvSpPr>
        <p:spPr/>
        <p:txBody>
          <a:bodyPr/>
          <a:lstStyle/>
          <a:p>
            <a:r>
              <a:rPr lang="en-US" dirty="0"/>
              <a:t>Objective of this Webinar:</a:t>
            </a:r>
          </a:p>
        </p:txBody>
      </p:sp>
      <p:sp>
        <p:nvSpPr>
          <p:cNvPr id="3" name="Content Placeholder 2">
            <a:extLst>
              <a:ext uri="{FF2B5EF4-FFF2-40B4-BE49-F238E27FC236}">
                <a16:creationId xmlns:a16="http://schemas.microsoft.com/office/drawing/2014/main" id="{3889F820-283D-4486-8797-22020C238C0E}"/>
              </a:ext>
            </a:extLst>
          </p:cNvPr>
          <p:cNvSpPr>
            <a:spLocks noGrp="1"/>
          </p:cNvSpPr>
          <p:nvPr>
            <p:ph idx="1"/>
          </p:nvPr>
        </p:nvSpPr>
        <p:spPr>
          <a:xfrm>
            <a:off x="838200" y="1503555"/>
            <a:ext cx="10515600" cy="3962400"/>
          </a:xfrm>
        </p:spPr>
        <p:txBody>
          <a:bodyPr/>
          <a:lstStyle/>
          <a:p>
            <a:pPr>
              <a:spcAft>
                <a:spcPts val="1800"/>
              </a:spcAft>
            </a:pPr>
            <a:r>
              <a:rPr lang="en-US" sz="3200" b="1" dirty="0">
                <a:solidFill>
                  <a:srgbClr val="154260"/>
                </a:solidFill>
              </a:rPr>
              <a:t>Objective: </a:t>
            </a:r>
            <a:r>
              <a:rPr lang="en-US" sz="3200" dirty="0"/>
              <a:t>To work together to help you select your next step toward excellence</a:t>
            </a:r>
          </a:p>
          <a:p>
            <a:pPr>
              <a:spcAft>
                <a:spcPts val="1800"/>
              </a:spcAft>
            </a:pPr>
            <a:r>
              <a:rPr lang="en-US" sz="3200" b="1" dirty="0">
                <a:solidFill>
                  <a:srgbClr val="154260"/>
                </a:solidFill>
              </a:rPr>
              <a:t>Your Role: </a:t>
            </a:r>
            <a:r>
              <a:rPr lang="en-US" sz="3200" dirty="0"/>
              <a:t>Find the next step you want to take and then take it!</a:t>
            </a:r>
          </a:p>
          <a:p>
            <a:pPr>
              <a:spcAft>
                <a:spcPts val="1800"/>
              </a:spcAft>
            </a:pPr>
            <a:r>
              <a:rPr lang="en-US" sz="3200" b="1" dirty="0">
                <a:solidFill>
                  <a:srgbClr val="154260"/>
                </a:solidFill>
              </a:rPr>
              <a:t>Instructor’s Role: </a:t>
            </a:r>
            <a:r>
              <a:rPr lang="en-US" sz="3200" dirty="0"/>
              <a:t>Provide an easy to use process to identify an improvement project to improve your existing products and services</a:t>
            </a:r>
          </a:p>
          <a:p>
            <a:endParaRPr lang="en-US" dirty="0"/>
          </a:p>
        </p:txBody>
      </p:sp>
      <p:sp>
        <p:nvSpPr>
          <p:cNvPr id="4" name="Slide Number Placeholder 3">
            <a:extLst>
              <a:ext uri="{FF2B5EF4-FFF2-40B4-BE49-F238E27FC236}">
                <a16:creationId xmlns:a16="http://schemas.microsoft.com/office/drawing/2014/main" id="{B5385073-5DF5-44B6-A81A-2E5462855A62}"/>
              </a:ext>
            </a:extLst>
          </p:cNvPr>
          <p:cNvSpPr>
            <a:spLocks noGrp="1"/>
          </p:cNvSpPr>
          <p:nvPr>
            <p:ph type="sldNum" sz="quarter" idx="4"/>
          </p:nvPr>
        </p:nvSpPr>
        <p:spPr/>
        <p:txBody>
          <a:bodyPr/>
          <a:lstStyle/>
          <a:p>
            <a:fld id="{B9F21A42-70D0-40F6-BD36-038A583C40EB}" type="slidenum">
              <a:rPr lang="en-US" smtClean="0"/>
              <a:pPr/>
              <a:t>14</a:t>
            </a:fld>
            <a:endParaRPr lang="en-US" dirty="0"/>
          </a:p>
        </p:txBody>
      </p:sp>
      <p:sp>
        <p:nvSpPr>
          <p:cNvPr id="5" name="Footer Placeholder 4">
            <a:extLst>
              <a:ext uri="{FF2B5EF4-FFF2-40B4-BE49-F238E27FC236}">
                <a16:creationId xmlns:a16="http://schemas.microsoft.com/office/drawing/2014/main" id="{4C70C3A3-5B7E-4887-9ED4-ED322C363F26}"/>
              </a:ext>
            </a:extLst>
          </p:cNvPr>
          <p:cNvSpPr>
            <a:spLocks noGrp="1"/>
          </p:cNvSpPr>
          <p:nvPr>
            <p:ph type="ftr" sz="quarter" idx="3"/>
          </p:nvPr>
        </p:nvSpPr>
        <p:spPr/>
        <p:txBody>
          <a:bodyPr/>
          <a:lstStyle/>
          <a:p>
            <a:pPr>
              <a:defRPr/>
            </a:pPr>
            <a:r>
              <a:rPr lang="en-US" kern="0" dirty="0"/>
              <a:t>©2020 by McClaskey Excellence Institute. All Rights Reserved.    www.McClaskeyExcellence.com</a:t>
            </a:r>
          </a:p>
        </p:txBody>
      </p:sp>
    </p:spTree>
    <p:extLst>
      <p:ext uri="{BB962C8B-B14F-4D97-AF65-F5344CB8AC3E}">
        <p14:creationId xmlns:p14="http://schemas.microsoft.com/office/powerpoint/2010/main" val="4779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9072944" y="5924088"/>
            <a:ext cx="2743200" cy="365125"/>
          </a:xfrm>
        </p:spPr>
        <p:txBody>
          <a:bodyPr/>
          <a:lstStyle/>
          <a:p>
            <a:fld id="{B9F21A42-70D0-40F6-BD36-038A583C40EB}" type="slidenum">
              <a:rPr lang="en-US" smtClean="0"/>
              <a:pPr/>
              <a:t>15</a:t>
            </a:fld>
            <a:endParaRPr lang="en-US" dirty="0"/>
          </a:p>
        </p:txBody>
      </p:sp>
      <p:sp>
        <p:nvSpPr>
          <p:cNvPr id="5" name="Rectangle 2"/>
          <p:cNvSpPr>
            <a:spLocks noChangeArrowheads="1"/>
          </p:cNvSpPr>
          <p:nvPr/>
        </p:nvSpPr>
        <p:spPr bwMode="auto">
          <a:xfrm>
            <a:off x="1424680" y="97095"/>
            <a:ext cx="854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Funneling Effect</a:t>
            </a:r>
          </a:p>
        </p:txBody>
      </p:sp>
      <p:sp>
        <p:nvSpPr>
          <p:cNvPr id="6" name="Rectangle 3"/>
          <p:cNvSpPr>
            <a:spLocks noChangeArrowheads="1"/>
          </p:cNvSpPr>
          <p:nvPr/>
        </p:nvSpPr>
        <p:spPr bwMode="auto">
          <a:xfrm>
            <a:off x="3107574" y="59526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 name="Rectangle 4"/>
          <p:cNvSpPr>
            <a:spLocks noChangeArrowheads="1"/>
          </p:cNvSpPr>
          <p:nvPr/>
        </p:nvSpPr>
        <p:spPr bwMode="auto">
          <a:xfrm>
            <a:off x="3107574" y="59526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 name="Rectangle 5"/>
          <p:cNvSpPr>
            <a:spLocks noChangeArrowheads="1"/>
          </p:cNvSpPr>
          <p:nvPr/>
        </p:nvSpPr>
        <p:spPr bwMode="auto">
          <a:xfrm>
            <a:off x="4288674" y="5557303"/>
            <a:ext cx="342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2000" b="1" i="0" u="none" strike="noStrike" kern="0" cap="none" spc="0" normalizeH="0" baseline="0" noProof="0" dirty="0">
                <a:ln>
                  <a:noFill/>
                </a:ln>
                <a:solidFill>
                  <a:srgbClr val="0033CC"/>
                </a:solidFill>
                <a:effectLst/>
                <a:uLnTx/>
                <a:uFillTx/>
                <a:latin typeface="Arial" panose="020B0604020202020204" pitchFamily="34" charset="0"/>
                <a:cs typeface="Arial" panose="020B0604020202020204" pitchFamily="34" charset="0"/>
              </a:rPr>
              <a:t>Implement Action Plans and Get Results</a:t>
            </a:r>
          </a:p>
        </p:txBody>
      </p:sp>
      <p:sp>
        <p:nvSpPr>
          <p:cNvPr id="9" name="Arc 6"/>
          <p:cNvSpPr>
            <a:spLocks/>
          </p:cNvSpPr>
          <p:nvPr/>
        </p:nvSpPr>
        <p:spPr bwMode="auto">
          <a:xfrm>
            <a:off x="6498474" y="1237788"/>
            <a:ext cx="1841500" cy="3741738"/>
          </a:xfrm>
          <a:custGeom>
            <a:avLst/>
            <a:gdLst>
              <a:gd name="T0" fmla="*/ 0 w 21600"/>
              <a:gd name="T1" fmla="*/ 2147483646 h 21600"/>
              <a:gd name="T2" fmla="*/ 2147483646 w 21600"/>
              <a:gd name="T3" fmla="*/ 0 h 21600"/>
              <a:gd name="T4" fmla="*/ 2147483646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545"/>
                </a:moveTo>
                <a:cubicBezTo>
                  <a:pt x="30" y="9644"/>
                  <a:pt x="9680" y="10"/>
                  <a:pt x="21581" y="0"/>
                </a:cubicBezTo>
              </a:path>
              <a:path w="21600" h="21600" stroke="0" extrusionOk="0">
                <a:moveTo>
                  <a:pt x="0" y="21545"/>
                </a:moveTo>
                <a:cubicBezTo>
                  <a:pt x="30" y="9644"/>
                  <a:pt x="9680" y="10"/>
                  <a:pt x="21581" y="0"/>
                </a:cubicBezTo>
                <a:lnTo>
                  <a:pt x="21600" y="21600"/>
                </a:lnTo>
                <a:lnTo>
                  <a:pt x="0" y="21545"/>
                </a:lnTo>
                <a:close/>
              </a:path>
            </a:pathLst>
          </a:custGeom>
          <a:noFill/>
          <a:ln w="508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 name="Arc 7"/>
          <p:cNvSpPr>
            <a:spLocks/>
          </p:cNvSpPr>
          <p:nvPr/>
        </p:nvSpPr>
        <p:spPr bwMode="auto">
          <a:xfrm>
            <a:off x="3563187" y="1272713"/>
            <a:ext cx="1841500" cy="3741738"/>
          </a:xfrm>
          <a:custGeom>
            <a:avLst/>
            <a:gdLst>
              <a:gd name="T0" fmla="*/ 2147483646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8" y="0"/>
                </a:moveTo>
                <a:cubicBezTo>
                  <a:pt x="11940" y="10"/>
                  <a:pt x="21600" y="9678"/>
                  <a:pt x="21600" y="21600"/>
                </a:cubicBezTo>
              </a:path>
              <a:path w="21600" h="21600" stroke="0" extrusionOk="0">
                <a:moveTo>
                  <a:pt x="18" y="0"/>
                </a:moveTo>
                <a:cubicBezTo>
                  <a:pt x="11940" y="10"/>
                  <a:pt x="21600" y="9678"/>
                  <a:pt x="21600" y="21600"/>
                </a:cubicBezTo>
                <a:lnTo>
                  <a:pt x="0" y="21600"/>
                </a:lnTo>
                <a:lnTo>
                  <a:pt x="18" y="0"/>
                </a:lnTo>
                <a:close/>
              </a:path>
            </a:pathLst>
          </a:custGeom>
          <a:noFill/>
          <a:ln w="508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Oval 8"/>
          <p:cNvSpPr>
            <a:spLocks noChangeArrowheads="1"/>
          </p:cNvSpPr>
          <p:nvPr/>
        </p:nvSpPr>
        <p:spPr bwMode="auto">
          <a:xfrm>
            <a:off x="5406274" y="4909676"/>
            <a:ext cx="1092200" cy="166687"/>
          </a:xfrm>
          <a:prstGeom prst="ellipse">
            <a:avLst/>
          </a:prstGeom>
          <a:solidFill>
            <a:srgbClr val="FFCC00"/>
          </a:solidFill>
          <a:ln w="508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 name="Oval 9"/>
          <p:cNvSpPr>
            <a:spLocks noChangeArrowheads="1"/>
          </p:cNvSpPr>
          <p:nvPr/>
        </p:nvSpPr>
        <p:spPr bwMode="auto">
          <a:xfrm>
            <a:off x="3556836" y="1120963"/>
            <a:ext cx="4732338" cy="211138"/>
          </a:xfrm>
          <a:prstGeom prst="ellipse">
            <a:avLst/>
          </a:prstGeom>
          <a:solidFill>
            <a:srgbClr val="FFCC00"/>
          </a:solidFill>
          <a:ln w="508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3" name="AutoShape 12"/>
          <p:cNvSpPr>
            <a:spLocks noChangeArrowheads="1"/>
          </p:cNvSpPr>
          <p:nvPr/>
        </p:nvSpPr>
        <p:spPr bwMode="auto">
          <a:xfrm>
            <a:off x="5769812" y="5056904"/>
            <a:ext cx="428625" cy="522288"/>
          </a:xfrm>
          <a:prstGeom prst="downArrow">
            <a:avLst>
              <a:gd name="adj1" fmla="val 50000"/>
              <a:gd name="adj2" fmla="val 60943"/>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auto">
          <a:xfrm>
            <a:off x="4674436" y="1678914"/>
            <a:ext cx="2513013"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2400" b="1" i="0" u="none" strike="noStrike" kern="0" cap="none" spc="0" normalizeH="0" baseline="0" noProof="0" dirty="0">
                <a:ln>
                  <a:noFill/>
                </a:ln>
                <a:solidFill>
                  <a:srgbClr val="FF3300"/>
                </a:solidFill>
                <a:effectLst/>
                <a:uLnTx/>
                <a:uFillTx/>
                <a:latin typeface="Arial" panose="020B0604020202020204" pitchFamily="34" charset="0"/>
                <a:cs typeface="Arial" panose="020B0604020202020204" pitchFamily="34" charset="0"/>
              </a:rPr>
              <a:t>Opportunities</a:t>
            </a:r>
          </a:p>
        </p:txBody>
      </p:sp>
      <p:sp>
        <p:nvSpPr>
          <p:cNvPr id="15" name="Rectangle 14"/>
          <p:cNvSpPr>
            <a:spLocks noChangeArrowheads="1"/>
          </p:cNvSpPr>
          <p:nvPr/>
        </p:nvSpPr>
        <p:spPr bwMode="auto">
          <a:xfrm>
            <a:off x="4936374" y="3928601"/>
            <a:ext cx="20304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2000" b="1" i="0" u="none" strike="noStrike" kern="0" cap="none" spc="0" normalizeH="0" baseline="0" noProof="0" dirty="0">
                <a:ln>
                  <a:noFill/>
                </a:ln>
                <a:solidFill>
                  <a:srgbClr val="FF3300"/>
                </a:solidFill>
                <a:effectLst/>
                <a:uLnTx/>
                <a:uFillTx/>
                <a:latin typeface="Arial" panose="020B0604020202020204" pitchFamily="34" charset="0"/>
                <a:cs typeface="Arial" panose="020B0604020202020204" pitchFamily="34" charset="0"/>
              </a:rPr>
              <a:t>Projects</a:t>
            </a:r>
          </a:p>
        </p:txBody>
      </p:sp>
      <p:sp>
        <p:nvSpPr>
          <p:cNvPr id="17" name="Rectangle 16"/>
          <p:cNvSpPr>
            <a:spLocks noChangeArrowheads="1"/>
          </p:cNvSpPr>
          <p:nvPr/>
        </p:nvSpPr>
        <p:spPr bwMode="auto">
          <a:xfrm>
            <a:off x="3793374" y="602788"/>
            <a:ext cx="449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000" b="1" i="0" u="none" strike="noStrike" kern="0" cap="none" spc="0" normalizeH="0" baseline="0" noProof="0">
                <a:ln>
                  <a:noFill/>
                </a:ln>
                <a:solidFill>
                  <a:srgbClr val="FF3300"/>
                </a:solidFill>
                <a:effectLst/>
                <a:uLnTx/>
                <a:uFillTx/>
                <a:latin typeface="Arial" panose="020B0604020202020204" pitchFamily="34" charset="0"/>
                <a:cs typeface="Arial" panose="020B0604020202020204" pitchFamily="34" charset="0"/>
              </a:rPr>
              <a:t>All Possible Improvement Areas</a:t>
            </a:r>
          </a:p>
        </p:txBody>
      </p:sp>
      <p:sp>
        <p:nvSpPr>
          <p:cNvPr id="29" name="Footer Placeholder 4">
            <a:extLst/>
          </p:cNvPr>
          <p:cNvSpPr txBox="1">
            <a:spLocks/>
          </p:cNvSpPr>
          <p:nvPr/>
        </p:nvSpPr>
        <p:spPr>
          <a:xfrm>
            <a:off x="947056" y="6356350"/>
            <a:ext cx="8848108" cy="365125"/>
          </a:xfrm>
          <a:prstGeom prst="rect">
            <a:avLst/>
          </a:prstGeom>
          <a:solidFill>
            <a:schemeClr val="bg1">
              <a:alpha val="49000"/>
            </a:schemeClr>
          </a:solidFill>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kern="0"/>
              <a:t>©2020 by McClaskey Excellence Institute. All Rights Reserved.    www.McClaskeyExcellence.com</a:t>
            </a:r>
            <a:endParaRPr lang="en-US" kern="0" dirty="0"/>
          </a:p>
        </p:txBody>
      </p:sp>
    </p:spTree>
    <p:extLst>
      <p:ext uri="{BB962C8B-B14F-4D97-AF65-F5344CB8AC3E}">
        <p14:creationId xmlns:p14="http://schemas.microsoft.com/office/powerpoint/2010/main" val="1200861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6C8F-00D0-4F6E-B8D9-26BAC5F9D139}"/>
              </a:ext>
            </a:extLst>
          </p:cNvPr>
          <p:cNvSpPr>
            <a:spLocks noGrp="1"/>
          </p:cNvSpPr>
          <p:nvPr>
            <p:ph type="title"/>
          </p:nvPr>
        </p:nvSpPr>
        <p:spPr>
          <a:xfrm>
            <a:off x="459210" y="124758"/>
            <a:ext cx="11262064" cy="701674"/>
          </a:xfrm>
        </p:spPr>
        <p:txBody>
          <a:bodyPr/>
          <a:lstStyle/>
          <a:p>
            <a:r>
              <a:rPr lang="en-US" sz="3200" dirty="0"/>
              <a:t>Example: Selecting Your Opportunity to Improve</a:t>
            </a:r>
          </a:p>
        </p:txBody>
      </p:sp>
      <p:sp>
        <p:nvSpPr>
          <p:cNvPr id="3" name="Footer Placeholder 2">
            <a:extLst>
              <a:ext uri="{FF2B5EF4-FFF2-40B4-BE49-F238E27FC236}">
                <a16:creationId xmlns:a16="http://schemas.microsoft.com/office/drawing/2014/main" id="{292E0D43-EE1C-4574-AAD9-7C6016BE9087}"/>
              </a:ext>
            </a:extLst>
          </p:cNvPr>
          <p:cNvSpPr>
            <a:spLocks noGrp="1"/>
          </p:cNvSpPr>
          <p:nvPr>
            <p:ph type="ftr" sz="quarter" idx="3"/>
          </p:nvPr>
        </p:nvSpPr>
        <p:spPr>
          <a:solidFill>
            <a:schemeClr val="bg1">
              <a:alpha val="49000"/>
            </a:schemeClr>
          </a:solidFill>
        </p:spPr>
        <p:txBody>
          <a:bodyPr/>
          <a:lstStyle/>
          <a:p>
            <a:pPr>
              <a:defRPr/>
            </a:pPr>
            <a:r>
              <a:rPr lang="en-US" kern="0" dirty="0"/>
              <a:t>©2020 by McClaskey Excellence Institute. All Rights Reserved.    www.McClaskeyExcellence.com</a:t>
            </a:r>
          </a:p>
        </p:txBody>
      </p:sp>
      <p:sp>
        <p:nvSpPr>
          <p:cNvPr id="4" name="Slide Number Placeholder 3">
            <a:extLst>
              <a:ext uri="{FF2B5EF4-FFF2-40B4-BE49-F238E27FC236}">
                <a16:creationId xmlns:a16="http://schemas.microsoft.com/office/drawing/2014/main" id="{603D4744-B265-49D4-B86D-80207034CD7D}"/>
              </a:ext>
            </a:extLst>
          </p:cNvPr>
          <p:cNvSpPr>
            <a:spLocks noGrp="1"/>
          </p:cNvSpPr>
          <p:nvPr>
            <p:ph type="sldNum" sz="quarter" idx="4"/>
          </p:nvPr>
        </p:nvSpPr>
        <p:spPr/>
        <p:txBody>
          <a:bodyPr/>
          <a:lstStyle/>
          <a:p>
            <a:fld id="{B9F21A42-70D0-40F6-BD36-038A583C40EB}" type="slidenum">
              <a:rPr lang="en-US" smtClean="0"/>
              <a:pPr/>
              <a:t>16</a:t>
            </a:fld>
            <a:endParaRPr lang="en-US" dirty="0"/>
          </a:p>
        </p:txBody>
      </p:sp>
      <p:graphicFrame>
        <p:nvGraphicFramePr>
          <p:cNvPr id="5" name="Group 141">
            <a:extLst>
              <a:ext uri="{FF2B5EF4-FFF2-40B4-BE49-F238E27FC236}">
                <a16:creationId xmlns:a16="http://schemas.microsoft.com/office/drawing/2014/main" id="{70F811E7-072D-4409-BA45-AF6DB5AAE1F2}"/>
              </a:ext>
            </a:extLst>
          </p:cNvPr>
          <p:cNvGraphicFramePr>
            <a:graphicFrameLocks/>
          </p:cNvGraphicFramePr>
          <p:nvPr>
            <p:extLst>
              <p:ext uri="{D42A27DB-BD31-4B8C-83A1-F6EECF244321}">
                <p14:modId xmlns:p14="http://schemas.microsoft.com/office/powerpoint/2010/main" val="3230307262"/>
              </p:ext>
            </p:extLst>
          </p:nvPr>
        </p:nvGraphicFramePr>
        <p:xfrm>
          <a:off x="257773" y="628767"/>
          <a:ext cx="11463501" cy="6655883"/>
        </p:xfrm>
        <a:graphic>
          <a:graphicData uri="http://schemas.openxmlformats.org/drawingml/2006/table">
            <a:tbl>
              <a:tblPr/>
              <a:tblGrid>
                <a:gridCol w="1882470">
                  <a:extLst>
                    <a:ext uri="{9D8B030D-6E8A-4147-A177-3AD203B41FA5}">
                      <a16:colId xmlns:a16="http://schemas.microsoft.com/office/drawing/2014/main" val="20001"/>
                    </a:ext>
                  </a:extLst>
                </a:gridCol>
                <a:gridCol w="2106033">
                  <a:extLst>
                    <a:ext uri="{9D8B030D-6E8A-4147-A177-3AD203B41FA5}">
                      <a16:colId xmlns:a16="http://schemas.microsoft.com/office/drawing/2014/main" val="3557015824"/>
                    </a:ext>
                  </a:extLst>
                </a:gridCol>
                <a:gridCol w="2228295">
                  <a:extLst>
                    <a:ext uri="{9D8B030D-6E8A-4147-A177-3AD203B41FA5}">
                      <a16:colId xmlns:a16="http://schemas.microsoft.com/office/drawing/2014/main" val="394494401"/>
                    </a:ext>
                  </a:extLst>
                </a:gridCol>
                <a:gridCol w="1597980">
                  <a:extLst>
                    <a:ext uri="{9D8B030D-6E8A-4147-A177-3AD203B41FA5}">
                      <a16:colId xmlns:a16="http://schemas.microsoft.com/office/drawing/2014/main" val="3753084709"/>
                    </a:ext>
                  </a:extLst>
                </a:gridCol>
                <a:gridCol w="1624614">
                  <a:extLst>
                    <a:ext uri="{9D8B030D-6E8A-4147-A177-3AD203B41FA5}">
                      <a16:colId xmlns:a16="http://schemas.microsoft.com/office/drawing/2014/main" val="2778868239"/>
                    </a:ext>
                  </a:extLst>
                </a:gridCol>
                <a:gridCol w="2024109">
                  <a:extLst>
                    <a:ext uri="{9D8B030D-6E8A-4147-A177-3AD203B41FA5}">
                      <a16:colId xmlns:a16="http://schemas.microsoft.com/office/drawing/2014/main" val="864566394"/>
                    </a:ext>
                  </a:extLst>
                </a:gridCol>
              </a:tblGrid>
              <a:tr h="18466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charset="0"/>
                          <a:ea typeface="+mn-ea"/>
                          <a:cs typeface="Arial" charset="0"/>
                        </a:rPr>
                        <a:t>Key Products and Services</a:t>
                      </a:r>
                    </a:p>
                    <a:p>
                      <a:endParaRPr lang="en-US" dirty="0"/>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542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cs typeface="Arial" charset="0"/>
                        </a:rPr>
                        <a:t>Key Customers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542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cs typeface="Arial" charset="0"/>
                        </a:rPr>
                        <a:t>Key Customer Requirements (KCR)</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542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charset="0"/>
                          <a:ea typeface="+mn-ea"/>
                          <a:cs typeface="Arial" charset="0"/>
                        </a:rPr>
                        <a:t>Measures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542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cs typeface="Arial" charset="0"/>
                        </a:rPr>
                        <a:t>How Well Meeting KCR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cs typeface="Arial" charset="0"/>
                        </a:rPr>
                        <a:t>10 – great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cs typeface="Arial" charset="0"/>
                        </a:rPr>
                        <a:t>1- Needs a lot of improvement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542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cs typeface="Arial" charset="0"/>
                        </a:rPr>
                        <a:t>Opportunity Selected</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54260"/>
                    </a:solidFill>
                  </a:tcPr>
                </a:tc>
                <a:extLst>
                  <a:ext uri="{0D108BD9-81ED-4DB2-BD59-A6C34878D82A}">
                    <a16:rowId xmlns:a16="http://schemas.microsoft.com/office/drawing/2014/main" val="10000"/>
                  </a:ext>
                </a:extLst>
              </a:tr>
              <a:tr h="4998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Food</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Consumers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Quality</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Complaints/ Audits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8</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65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Service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Accurate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Complaints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6</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Selected</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4646395"/>
                  </a:ext>
                </a:extLst>
              </a:tr>
              <a:tr h="4998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Fast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Average transaction time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6</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4948250"/>
                  </a:ext>
                </a:extLst>
              </a:tr>
              <a:tr h="4998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Friendly</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Customer evaluations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9</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5728501"/>
                  </a:ext>
                </a:extLst>
              </a:tr>
              <a:tr h="4998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Value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Repeat business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cs typeface="Arial" charset="0"/>
                        </a:rPr>
                        <a:t>8</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35029412"/>
                  </a:ext>
                </a:extLst>
              </a:tr>
              <a:tr h="4998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1841845"/>
                  </a:ext>
                </a:extLst>
              </a:tr>
              <a:tr h="4998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0837208"/>
                  </a:ext>
                </a:extLst>
              </a:tr>
            </a:tbl>
          </a:graphicData>
        </a:graphic>
      </p:graphicFrame>
    </p:spTree>
    <p:extLst>
      <p:ext uri="{BB962C8B-B14F-4D97-AF65-F5344CB8AC3E}">
        <p14:creationId xmlns:p14="http://schemas.microsoft.com/office/powerpoint/2010/main" val="1942805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6C8F-00D0-4F6E-B8D9-26BAC5F9D139}"/>
              </a:ext>
            </a:extLst>
          </p:cNvPr>
          <p:cNvSpPr>
            <a:spLocks noGrp="1"/>
          </p:cNvSpPr>
          <p:nvPr>
            <p:ph type="title"/>
          </p:nvPr>
        </p:nvSpPr>
        <p:spPr>
          <a:xfrm>
            <a:off x="459210" y="124758"/>
            <a:ext cx="11262064" cy="701674"/>
          </a:xfrm>
        </p:spPr>
        <p:txBody>
          <a:bodyPr/>
          <a:lstStyle/>
          <a:p>
            <a:r>
              <a:rPr lang="en-US" dirty="0"/>
              <a:t>Selecting Your Opportunity to Improve</a:t>
            </a:r>
          </a:p>
        </p:txBody>
      </p:sp>
      <p:sp>
        <p:nvSpPr>
          <p:cNvPr id="3" name="Footer Placeholder 2">
            <a:extLst>
              <a:ext uri="{FF2B5EF4-FFF2-40B4-BE49-F238E27FC236}">
                <a16:creationId xmlns:a16="http://schemas.microsoft.com/office/drawing/2014/main" id="{292E0D43-EE1C-4574-AAD9-7C6016BE9087}"/>
              </a:ext>
            </a:extLst>
          </p:cNvPr>
          <p:cNvSpPr>
            <a:spLocks noGrp="1"/>
          </p:cNvSpPr>
          <p:nvPr>
            <p:ph type="ftr" sz="quarter" idx="3"/>
          </p:nvPr>
        </p:nvSpPr>
        <p:spPr>
          <a:solidFill>
            <a:schemeClr val="bg1">
              <a:alpha val="49000"/>
            </a:schemeClr>
          </a:solidFill>
        </p:spPr>
        <p:txBody>
          <a:bodyPr/>
          <a:lstStyle/>
          <a:p>
            <a:pPr>
              <a:defRPr/>
            </a:pPr>
            <a:r>
              <a:rPr lang="en-US" kern="0" dirty="0"/>
              <a:t>©2020 by McClaskey Excellence Institute. All Rights Reserved.    www.McClaskeyExcellence.com</a:t>
            </a:r>
          </a:p>
        </p:txBody>
      </p:sp>
      <p:sp>
        <p:nvSpPr>
          <p:cNvPr id="4" name="Slide Number Placeholder 3">
            <a:extLst>
              <a:ext uri="{FF2B5EF4-FFF2-40B4-BE49-F238E27FC236}">
                <a16:creationId xmlns:a16="http://schemas.microsoft.com/office/drawing/2014/main" id="{603D4744-B265-49D4-B86D-80207034CD7D}"/>
              </a:ext>
            </a:extLst>
          </p:cNvPr>
          <p:cNvSpPr>
            <a:spLocks noGrp="1"/>
          </p:cNvSpPr>
          <p:nvPr>
            <p:ph type="sldNum" sz="quarter" idx="4"/>
          </p:nvPr>
        </p:nvSpPr>
        <p:spPr/>
        <p:txBody>
          <a:bodyPr/>
          <a:lstStyle/>
          <a:p>
            <a:fld id="{B9F21A42-70D0-40F6-BD36-038A583C40EB}" type="slidenum">
              <a:rPr lang="en-US" smtClean="0"/>
              <a:pPr/>
              <a:t>17</a:t>
            </a:fld>
            <a:endParaRPr lang="en-US" dirty="0"/>
          </a:p>
        </p:txBody>
      </p:sp>
      <p:graphicFrame>
        <p:nvGraphicFramePr>
          <p:cNvPr id="5" name="Group 141">
            <a:extLst>
              <a:ext uri="{FF2B5EF4-FFF2-40B4-BE49-F238E27FC236}">
                <a16:creationId xmlns:a16="http://schemas.microsoft.com/office/drawing/2014/main" id="{70F811E7-072D-4409-BA45-AF6DB5AAE1F2}"/>
              </a:ext>
            </a:extLst>
          </p:cNvPr>
          <p:cNvGraphicFramePr>
            <a:graphicFrameLocks/>
          </p:cNvGraphicFramePr>
          <p:nvPr>
            <p:extLst>
              <p:ext uri="{D42A27DB-BD31-4B8C-83A1-F6EECF244321}">
                <p14:modId xmlns:p14="http://schemas.microsoft.com/office/powerpoint/2010/main" val="2253032400"/>
              </p:ext>
            </p:extLst>
          </p:nvPr>
        </p:nvGraphicFramePr>
        <p:xfrm>
          <a:off x="459210" y="897453"/>
          <a:ext cx="11294824" cy="5541152"/>
        </p:xfrm>
        <a:graphic>
          <a:graphicData uri="http://schemas.openxmlformats.org/drawingml/2006/table">
            <a:tbl>
              <a:tblPr/>
              <a:tblGrid>
                <a:gridCol w="1882470">
                  <a:extLst>
                    <a:ext uri="{9D8B030D-6E8A-4147-A177-3AD203B41FA5}">
                      <a16:colId xmlns:a16="http://schemas.microsoft.com/office/drawing/2014/main" val="20001"/>
                    </a:ext>
                  </a:extLst>
                </a:gridCol>
                <a:gridCol w="1937357">
                  <a:extLst>
                    <a:ext uri="{9D8B030D-6E8A-4147-A177-3AD203B41FA5}">
                      <a16:colId xmlns:a16="http://schemas.microsoft.com/office/drawing/2014/main" val="3557015824"/>
                    </a:ext>
                  </a:extLst>
                </a:gridCol>
                <a:gridCol w="2234527">
                  <a:extLst>
                    <a:ext uri="{9D8B030D-6E8A-4147-A177-3AD203B41FA5}">
                      <a16:colId xmlns:a16="http://schemas.microsoft.com/office/drawing/2014/main" val="394494401"/>
                    </a:ext>
                  </a:extLst>
                </a:gridCol>
                <a:gridCol w="1680525">
                  <a:extLst>
                    <a:ext uri="{9D8B030D-6E8A-4147-A177-3AD203B41FA5}">
                      <a16:colId xmlns:a16="http://schemas.microsoft.com/office/drawing/2014/main" val="3753084709"/>
                    </a:ext>
                  </a:extLst>
                </a:gridCol>
                <a:gridCol w="1589103">
                  <a:extLst>
                    <a:ext uri="{9D8B030D-6E8A-4147-A177-3AD203B41FA5}">
                      <a16:colId xmlns:a16="http://schemas.microsoft.com/office/drawing/2014/main" val="2778868239"/>
                    </a:ext>
                  </a:extLst>
                </a:gridCol>
                <a:gridCol w="1970842">
                  <a:extLst>
                    <a:ext uri="{9D8B030D-6E8A-4147-A177-3AD203B41FA5}">
                      <a16:colId xmlns:a16="http://schemas.microsoft.com/office/drawing/2014/main" val="864566394"/>
                    </a:ext>
                  </a:extLst>
                </a:gridCol>
              </a:tblGrid>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charset="0"/>
                          <a:ea typeface="+mn-ea"/>
                          <a:cs typeface="Arial" charset="0"/>
                        </a:rPr>
                        <a:t>Key Products and Services</a:t>
                      </a:r>
                    </a:p>
                    <a:p>
                      <a:endParaRPr lang="en-US" dirty="0"/>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542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cs typeface="Arial" charset="0"/>
                        </a:rPr>
                        <a:t>Key Customers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542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cs typeface="Arial" charset="0"/>
                        </a:rPr>
                        <a:t>Key Customer Requirements (KCR)</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542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charset="0"/>
                          <a:ea typeface="+mn-ea"/>
                          <a:cs typeface="Arial" charset="0"/>
                        </a:rPr>
                        <a:t>Measures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542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cs typeface="Arial" charset="0"/>
                        </a:rPr>
                        <a:t>How Well Meeting KCR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cs typeface="Arial" charset="0"/>
                        </a:rPr>
                        <a:t>10 – great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cs typeface="Arial" charset="0"/>
                        </a:rPr>
                        <a:t>1- Needs a lot of improvement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542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cs typeface="Arial" charset="0"/>
                        </a:rPr>
                        <a:t>Opportunity Selected</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54260"/>
                    </a:solidFill>
                  </a:tcPr>
                </a:tc>
                <a:extLst>
                  <a:ext uri="{0D108BD9-81ED-4DB2-BD59-A6C34878D82A}">
                    <a16:rowId xmlns:a16="http://schemas.microsoft.com/office/drawing/2014/main" val="10000"/>
                  </a:ext>
                </a:extLst>
              </a:tr>
              <a:tr h="129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2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4646395"/>
                  </a:ext>
                </a:extLst>
              </a:tr>
              <a:tr h="2582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4948250"/>
                  </a:ext>
                </a:extLst>
              </a:tr>
              <a:tr h="129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5728501"/>
                  </a:ext>
                </a:extLst>
              </a:tr>
              <a:tr h="129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35029412"/>
                  </a:ext>
                </a:extLst>
              </a:tr>
              <a:tr h="137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1841845"/>
                  </a:ext>
                </a:extLst>
              </a:tr>
              <a:tr h="1373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0837208"/>
                  </a:ext>
                </a:extLst>
              </a:tr>
            </a:tbl>
          </a:graphicData>
        </a:graphic>
      </p:graphicFrame>
    </p:spTree>
    <p:extLst>
      <p:ext uri="{BB962C8B-B14F-4D97-AF65-F5344CB8AC3E}">
        <p14:creationId xmlns:p14="http://schemas.microsoft.com/office/powerpoint/2010/main" val="3297843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C82CD-55AA-45AD-B8DC-53EA409338AA}"/>
              </a:ext>
            </a:extLst>
          </p:cNvPr>
          <p:cNvSpPr>
            <a:spLocks noGrp="1"/>
          </p:cNvSpPr>
          <p:nvPr>
            <p:ph type="title"/>
          </p:nvPr>
        </p:nvSpPr>
        <p:spPr>
          <a:xfrm>
            <a:off x="802689" y="220166"/>
            <a:ext cx="10515600" cy="673966"/>
          </a:xfrm>
        </p:spPr>
        <p:txBody>
          <a:bodyPr/>
          <a:lstStyle/>
          <a:p>
            <a:r>
              <a:rPr lang="en-US" dirty="0"/>
              <a:t>Describing the Improvement Project</a:t>
            </a:r>
          </a:p>
        </p:txBody>
      </p:sp>
      <p:sp>
        <p:nvSpPr>
          <p:cNvPr id="4" name="Slide Number Placeholder 3">
            <a:extLst>
              <a:ext uri="{FF2B5EF4-FFF2-40B4-BE49-F238E27FC236}">
                <a16:creationId xmlns:a16="http://schemas.microsoft.com/office/drawing/2014/main" id="{0762F87C-7E07-4402-8F4C-0C1A11BD10E5}"/>
              </a:ext>
            </a:extLst>
          </p:cNvPr>
          <p:cNvSpPr>
            <a:spLocks noGrp="1"/>
          </p:cNvSpPr>
          <p:nvPr>
            <p:ph type="sldNum" sz="quarter" idx="4"/>
          </p:nvPr>
        </p:nvSpPr>
        <p:spPr/>
        <p:txBody>
          <a:bodyPr/>
          <a:lstStyle/>
          <a:p>
            <a:fld id="{B9F21A42-70D0-40F6-BD36-038A583C40EB}" type="slidenum">
              <a:rPr lang="en-US" smtClean="0"/>
              <a:pPr/>
              <a:t>18</a:t>
            </a:fld>
            <a:endParaRPr lang="en-US" dirty="0"/>
          </a:p>
        </p:txBody>
      </p:sp>
      <p:sp>
        <p:nvSpPr>
          <p:cNvPr id="5" name="Footer Placeholder 4">
            <a:extLst>
              <a:ext uri="{FF2B5EF4-FFF2-40B4-BE49-F238E27FC236}">
                <a16:creationId xmlns:a16="http://schemas.microsoft.com/office/drawing/2014/main" id="{55701461-44D7-41C8-8089-923A170A4139}"/>
              </a:ext>
            </a:extLst>
          </p:cNvPr>
          <p:cNvSpPr>
            <a:spLocks noGrp="1"/>
          </p:cNvSpPr>
          <p:nvPr>
            <p:ph type="ftr" sz="quarter" idx="3"/>
          </p:nvPr>
        </p:nvSpPr>
        <p:spPr/>
        <p:txBody>
          <a:bodyPr/>
          <a:lstStyle/>
          <a:p>
            <a:pPr>
              <a:defRPr/>
            </a:pPr>
            <a:r>
              <a:rPr lang="en-US" kern="0" dirty="0"/>
              <a:t>©2020 by McClaskey Excellence Institute. All Rights Reserved.    www.McClaskeyExcellence.com</a:t>
            </a:r>
          </a:p>
        </p:txBody>
      </p:sp>
      <p:graphicFrame>
        <p:nvGraphicFramePr>
          <p:cNvPr id="3" name="Table 2"/>
          <p:cNvGraphicFramePr>
            <a:graphicFrameLocks noGrp="1"/>
          </p:cNvGraphicFramePr>
          <p:nvPr>
            <p:extLst>
              <p:ext uri="{D42A27DB-BD31-4B8C-83A1-F6EECF244321}">
                <p14:modId xmlns:p14="http://schemas.microsoft.com/office/powerpoint/2010/main" val="2952229231"/>
              </p:ext>
            </p:extLst>
          </p:nvPr>
        </p:nvGraphicFramePr>
        <p:xfrm>
          <a:off x="651769" y="894132"/>
          <a:ext cx="10515600" cy="5749290"/>
        </p:xfrm>
        <a:graphic>
          <a:graphicData uri="http://schemas.openxmlformats.org/drawingml/2006/table">
            <a:tbl>
              <a:tblPr/>
              <a:tblGrid>
                <a:gridCol w="3739624">
                  <a:extLst>
                    <a:ext uri="{9D8B030D-6E8A-4147-A177-3AD203B41FA5}">
                      <a16:colId xmlns:a16="http://schemas.microsoft.com/office/drawing/2014/main" val="3386079084"/>
                    </a:ext>
                  </a:extLst>
                </a:gridCol>
                <a:gridCol w="3156684">
                  <a:extLst>
                    <a:ext uri="{9D8B030D-6E8A-4147-A177-3AD203B41FA5}">
                      <a16:colId xmlns:a16="http://schemas.microsoft.com/office/drawing/2014/main" val="1265377479"/>
                    </a:ext>
                  </a:extLst>
                </a:gridCol>
                <a:gridCol w="1285205">
                  <a:extLst>
                    <a:ext uri="{9D8B030D-6E8A-4147-A177-3AD203B41FA5}">
                      <a16:colId xmlns:a16="http://schemas.microsoft.com/office/drawing/2014/main" val="3259252588"/>
                    </a:ext>
                  </a:extLst>
                </a:gridCol>
                <a:gridCol w="2334087">
                  <a:extLst>
                    <a:ext uri="{9D8B030D-6E8A-4147-A177-3AD203B41FA5}">
                      <a16:colId xmlns:a16="http://schemas.microsoft.com/office/drawing/2014/main" val="3382441539"/>
                    </a:ext>
                  </a:extLst>
                </a:gridCol>
              </a:tblGrid>
              <a:tr h="589856">
                <a:tc>
                  <a:txBody>
                    <a:bodyPr/>
                    <a:lstStyle/>
                    <a:p>
                      <a:pPr marL="0" marR="0" algn="l">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Project Name</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gridSpan="3">
                  <a:txBody>
                    <a:bodyPr/>
                    <a:lstStyle/>
                    <a:p>
                      <a:pPr marL="0" marR="0" algn="l">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 </a:t>
                      </a:r>
                      <a:endParaRPr lang="en-US" dirty="0"/>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5954445"/>
                  </a:ext>
                </a:extLst>
              </a:tr>
              <a:tr h="589856">
                <a:tc>
                  <a:txBody>
                    <a:bodyPr/>
                    <a:lstStyle/>
                    <a:p>
                      <a:pPr marL="0" marR="0" algn="l">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Project Objective</a:t>
                      </a:r>
                      <a:r>
                        <a:rPr lang="en-US" sz="1000" b="1"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marL="0" marR="0" algn="l">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Project Description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494986"/>
                  </a:ext>
                </a:extLst>
              </a:tr>
              <a:tr h="457200">
                <a:tc>
                  <a:txBody>
                    <a:bodyPr/>
                    <a:lstStyle/>
                    <a:p>
                      <a:pPr marL="0" marR="0" algn="l">
                        <a:spcBef>
                          <a:spcPts val="0"/>
                        </a:spcBef>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3">
                  <a:txBody>
                    <a:bodyPr/>
                    <a:lstStyle/>
                    <a:p>
                      <a:pPr marL="0" marR="0" algn="l">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a:t>
                      </a:r>
                    </a:p>
                    <a:p>
                      <a:pPr marL="0" marR="0" algn="l">
                        <a:spcBef>
                          <a:spcPts val="0"/>
                        </a:spcBef>
                        <a:spcAft>
                          <a:spcPts val="0"/>
                        </a:spcAft>
                      </a:pPr>
                      <a:endParaRPr lang="en-US" sz="10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endParaRPr lang="en-US" sz="10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endParaRPr lang="en-US" sz="10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endParaRPr lang="en-US" sz="10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endParaRPr lang="en-US" sz="10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endParaRPr lang="en-US" sz="10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endParaRPr lang="en-US" sz="10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endParaRPr lang="en-US" sz="10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5711040"/>
                  </a:ext>
                </a:extLst>
              </a:tr>
              <a:tr h="1224554">
                <a:tc>
                  <a:txBody>
                    <a:bodyPr/>
                    <a:lstStyle/>
                    <a:p>
                      <a:pPr marL="0" marR="0" algn="l">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Measure(s)</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From:</a:t>
                      </a:r>
                      <a:r>
                        <a:rPr lang="en-US" sz="2800" b="1" baseline="0"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a:effectLst/>
                          <a:latin typeface="Arial" panose="020B0604020202020204" pitchFamily="34" charset="0"/>
                          <a:ea typeface="Times New Roman" panose="02020603050405020304" pitchFamily="18" charset="0"/>
                          <a:cs typeface="Arial" panose="020B0604020202020204" pitchFamily="34" charset="0"/>
                        </a:rPr>
                        <a:t>2019 Baseline or current state </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To:</a:t>
                      </a:r>
                      <a:r>
                        <a:rPr lang="en-US" sz="2800" b="1" baseline="0"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a:effectLst/>
                          <a:latin typeface="Arial" panose="020B0604020202020204" pitchFamily="34" charset="0"/>
                          <a:ea typeface="Times New Roman" panose="02020603050405020304" pitchFamily="18" charset="0"/>
                          <a:cs typeface="Arial" panose="020B0604020202020204" pitchFamily="34" charset="0"/>
                        </a:rPr>
                        <a:t>Target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Current Status</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19354150"/>
                  </a:ext>
                </a:extLst>
              </a:tr>
              <a:tr h="451878">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 </a:t>
                      </a: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0156479"/>
                  </a:ext>
                </a:extLst>
              </a:tr>
              <a:tr h="451878">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 </a:t>
                      </a: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a:solidFill>
                            <a:srgbClr val="000000"/>
                          </a:solidFill>
                          <a:effectLst/>
                          <a:highlight>
                            <a:srgbClr val="FFFF00"/>
                          </a:highligh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a:solidFill>
                            <a:srgbClr val="000000"/>
                          </a:solidFill>
                          <a:effectLst/>
                          <a:highlight>
                            <a:srgbClr val="FFFF00"/>
                          </a:highligh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a:solidFill>
                            <a:srgbClr val="000000"/>
                          </a:solidFill>
                          <a:effectLst/>
                          <a:highlight>
                            <a:srgbClr val="FFFF00"/>
                          </a:highligh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6609227"/>
                  </a:ext>
                </a:extLst>
              </a:tr>
              <a:tr h="451878">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 </a:t>
                      </a: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800" dirty="0">
                          <a:solidFill>
                            <a:srgbClr val="000000"/>
                          </a:solidFill>
                          <a:effectLst/>
                          <a:highlight>
                            <a:srgbClr val="FFFF00"/>
                          </a:highligh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8525775"/>
                  </a:ext>
                </a:extLst>
              </a:tr>
            </a:tbl>
          </a:graphicData>
        </a:graphic>
      </p:graphicFrame>
      <p:sp>
        <p:nvSpPr>
          <p:cNvPr id="6" name="Rectangle 1"/>
          <p:cNvSpPr>
            <a:spLocks noChangeArrowheads="1"/>
          </p:cNvSpPr>
          <p:nvPr/>
        </p:nvSpPr>
        <p:spPr bwMode="auto">
          <a:xfrm>
            <a:off x="651769" y="13720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1927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C82CD-55AA-45AD-B8DC-53EA409338AA}"/>
              </a:ext>
            </a:extLst>
          </p:cNvPr>
          <p:cNvSpPr>
            <a:spLocks noGrp="1"/>
          </p:cNvSpPr>
          <p:nvPr>
            <p:ph type="title"/>
          </p:nvPr>
        </p:nvSpPr>
        <p:spPr>
          <a:xfrm>
            <a:off x="802689" y="220166"/>
            <a:ext cx="10515600" cy="673966"/>
          </a:xfrm>
        </p:spPr>
        <p:txBody>
          <a:bodyPr/>
          <a:lstStyle/>
          <a:p>
            <a:r>
              <a:rPr lang="en-US" dirty="0"/>
              <a:t>Describing the Improvement Project</a:t>
            </a:r>
          </a:p>
        </p:txBody>
      </p:sp>
      <p:sp>
        <p:nvSpPr>
          <p:cNvPr id="4" name="Slide Number Placeholder 3">
            <a:extLst>
              <a:ext uri="{FF2B5EF4-FFF2-40B4-BE49-F238E27FC236}">
                <a16:creationId xmlns:a16="http://schemas.microsoft.com/office/drawing/2014/main" id="{0762F87C-7E07-4402-8F4C-0C1A11BD10E5}"/>
              </a:ext>
            </a:extLst>
          </p:cNvPr>
          <p:cNvSpPr>
            <a:spLocks noGrp="1"/>
          </p:cNvSpPr>
          <p:nvPr>
            <p:ph type="sldNum" sz="quarter" idx="4"/>
          </p:nvPr>
        </p:nvSpPr>
        <p:spPr/>
        <p:txBody>
          <a:bodyPr/>
          <a:lstStyle/>
          <a:p>
            <a:fld id="{B9F21A42-70D0-40F6-BD36-038A583C40EB}" type="slidenum">
              <a:rPr lang="en-US" smtClean="0"/>
              <a:pPr/>
              <a:t>19</a:t>
            </a:fld>
            <a:endParaRPr lang="en-US" dirty="0"/>
          </a:p>
        </p:txBody>
      </p:sp>
      <p:sp>
        <p:nvSpPr>
          <p:cNvPr id="5" name="Footer Placeholder 4">
            <a:extLst>
              <a:ext uri="{FF2B5EF4-FFF2-40B4-BE49-F238E27FC236}">
                <a16:creationId xmlns:a16="http://schemas.microsoft.com/office/drawing/2014/main" id="{55701461-44D7-41C8-8089-923A170A4139}"/>
              </a:ext>
            </a:extLst>
          </p:cNvPr>
          <p:cNvSpPr>
            <a:spLocks noGrp="1"/>
          </p:cNvSpPr>
          <p:nvPr>
            <p:ph type="ftr" sz="quarter" idx="3"/>
          </p:nvPr>
        </p:nvSpPr>
        <p:spPr/>
        <p:txBody>
          <a:bodyPr/>
          <a:lstStyle/>
          <a:p>
            <a:pPr>
              <a:defRPr/>
            </a:pPr>
            <a:r>
              <a:rPr lang="en-US" kern="0" dirty="0"/>
              <a:t>©2020 by McClaskey Excellence Institute. All Rights Reserved.    www.McClaskeyExcellence.com</a:t>
            </a:r>
          </a:p>
        </p:txBody>
      </p:sp>
      <p:graphicFrame>
        <p:nvGraphicFramePr>
          <p:cNvPr id="3" name="Table 2"/>
          <p:cNvGraphicFramePr>
            <a:graphicFrameLocks noGrp="1"/>
          </p:cNvGraphicFramePr>
          <p:nvPr>
            <p:extLst>
              <p:ext uri="{D42A27DB-BD31-4B8C-83A1-F6EECF244321}">
                <p14:modId xmlns:p14="http://schemas.microsoft.com/office/powerpoint/2010/main" val="2669660415"/>
              </p:ext>
            </p:extLst>
          </p:nvPr>
        </p:nvGraphicFramePr>
        <p:xfrm>
          <a:off x="651769" y="894132"/>
          <a:ext cx="10515600" cy="1912620"/>
        </p:xfrm>
        <a:graphic>
          <a:graphicData uri="http://schemas.openxmlformats.org/drawingml/2006/table">
            <a:tbl>
              <a:tblPr/>
              <a:tblGrid>
                <a:gridCol w="3739624">
                  <a:extLst>
                    <a:ext uri="{9D8B030D-6E8A-4147-A177-3AD203B41FA5}">
                      <a16:colId xmlns:a16="http://schemas.microsoft.com/office/drawing/2014/main" val="3386079084"/>
                    </a:ext>
                  </a:extLst>
                </a:gridCol>
                <a:gridCol w="6775976">
                  <a:extLst>
                    <a:ext uri="{9D8B030D-6E8A-4147-A177-3AD203B41FA5}">
                      <a16:colId xmlns:a16="http://schemas.microsoft.com/office/drawing/2014/main" val="1265377479"/>
                    </a:ext>
                  </a:extLst>
                </a:gridCol>
              </a:tblGrid>
              <a:tr h="144145">
                <a:tc>
                  <a:txBody>
                    <a:bodyPr/>
                    <a:lstStyle/>
                    <a:p>
                      <a:pPr marL="0" marR="0" algn="l">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Projected Intangible Value of Project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spcBef>
                          <a:spcPts val="0"/>
                        </a:spcBef>
                        <a:spcAft>
                          <a:spcPts val="0"/>
                        </a:spcAft>
                      </a:pP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Projected Tangible Value of Project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308555"/>
                  </a:ext>
                </a:extLst>
              </a:tr>
              <a:tr h="144145">
                <a:tc>
                  <a:txBody>
                    <a:bodyPr/>
                    <a:lstStyle/>
                    <a:p>
                      <a:pPr marL="0" marR="0" algn="l">
                        <a:spcBef>
                          <a:spcPts val="0"/>
                        </a:spcBef>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 </a:t>
                      </a:r>
                    </a:p>
                    <a:p>
                      <a:pPr marL="0" marR="0" algn="l">
                        <a:spcBef>
                          <a:spcPts val="0"/>
                        </a:spcBef>
                        <a:spcAft>
                          <a:spcPts val="0"/>
                        </a:spcAft>
                      </a:pPr>
                      <a:endParaRPr lang="en-US" sz="10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056277"/>
                  </a:ext>
                </a:extLst>
              </a:tr>
            </a:tbl>
          </a:graphicData>
        </a:graphic>
      </p:graphicFrame>
      <p:sp>
        <p:nvSpPr>
          <p:cNvPr id="6" name="Rectangle 1"/>
          <p:cNvSpPr>
            <a:spLocks noChangeArrowheads="1"/>
          </p:cNvSpPr>
          <p:nvPr/>
        </p:nvSpPr>
        <p:spPr bwMode="auto">
          <a:xfrm>
            <a:off x="651769" y="13720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25821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9559075-8DEB-4DCF-992E-7489F6DF9BB1}"/>
              </a:ext>
            </a:extLst>
          </p:cNvPr>
          <p:cNvSpPr>
            <a:spLocks noGrp="1"/>
          </p:cNvSpPr>
          <p:nvPr>
            <p:ph type="body" sz="quarter" idx="10"/>
          </p:nvPr>
        </p:nvSpPr>
        <p:spPr>
          <a:xfrm>
            <a:off x="2133600" y="1953418"/>
            <a:ext cx="7581900" cy="2951163"/>
          </a:xfrm>
        </p:spPr>
        <p:txBody>
          <a:bodyPr/>
          <a:lstStyle/>
          <a:p>
            <a:pPr lvl="0" eaLnBrk="0" hangingPunct="0">
              <a:spcBef>
                <a:spcPct val="50000"/>
              </a:spcBef>
              <a:defRPr/>
            </a:pPr>
            <a:r>
              <a:rPr lang="en-US" i="1" kern="0" spc="30" dirty="0">
                <a:solidFill>
                  <a:schemeClr val="tx1"/>
                </a:solidFill>
              </a:rPr>
              <a:t>EXTRAORDINARY</a:t>
            </a:r>
          </a:p>
          <a:p>
            <a:pPr lvl="0" eaLnBrk="0" hangingPunct="0">
              <a:spcBef>
                <a:spcPct val="50000"/>
              </a:spcBef>
              <a:defRPr/>
            </a:pPr>
            <a:r>
              <a:rPr lang="en-US" sz="3200" kern="0" spc="30" dirty="0">
                <a:solidFill>
                  <a:schemeClr val="tx1"/>
                </a:solidFill>
              </a:rPr>
              <a:t>vs</a:t>
            </a:r>
          </a:p>
          <a:p>
            <a:pPr lvl="0" eaLnBrk="0" hangingPunct="0">
              <a:spcBef>
                <a:spcPct val="50000"/>
              </a:spcBef>
              <a:defRPr/>
            </a:pPr>
            <a:r>
              <a:rPr lang="en-US" sz="5400" kern="0" spc="30" dirty="0">
                <a:solidFill>
                  <a:schemeClr val="tx1"/>
                </a:solidFill>
              </a:rPr>
              <a:t>ORDINARY</a:t>
            </a:r>
            <a:endParaRPr lang="en-US" kern="0" spc="30"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106317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C82CD-55AA-45AD-B8DC-53EA409338AA}"/>
              </a:ext>
            </a:extLst>
          </p:cNvPr>
          <p:cNvSpPr>
            <a:spLocks noGrp="1"/>
          </p:cNvSpPr>
          <p:nvPr>
            <p:ph type="title"/>
          </p:nvPr>
        </p:nvSpPr>
        <p:spPr>
          <a:xfrm>
            <a:off x="752011" y="-24529"/>
            <a:ext cx="10515600" cy="673966"/>
          </a:xfrm>
        </p:spPr>
        <p:txBody>
          <a:bodyPr/>
          <a:lstStyle/>
          <a:p>
            <a:r>
              <a:rPr lang="en-US" sz="2800" dirty="0"/>
              <a:t>Describing the Improvement Project</a:t>
            </a:r>
          </a:p>
        </p:txBody>
      </p:sp>
      <p:sp>
        <p:nvSpPr>
          <p:cNvPr id="4" name="Slide Number Placeholder 3">
            <a:extLst>
              <a:ext uri="{FF2B5EF4-FFF2-40B4-BE49-F238E27FC236}">
                <a16:creationId xmlns:a16="http://schemas.microsoft.com/office/drawing/2014/main" id="{0762F87C-7E07-4402-8F4C-0C1A11BD10E5}"/>
              </a:ext>
            </a:extLst>
          </p:cNvPr>
          <p:cNvSpPr>
            <a:spLocks noGrp="1"/>
          </p:cNvSpPr>
          <p:nvPr>
            <p:ph type="sldNum" sz="quarter" idx="4"/>
          </p:nvPr>
        </p:nvSpPr>
        <p:spPr/>
        <p:txBody>
          <a:bodyPr/>
          <a:lstStyle/>
          <a:p>
            <a:fld id="{B9F21A42-70D0-40F6-BD36-038A583C40EB}" type="slidenum">
              <a:rPr lang="en-US" smtClean="0"/>
              <a:pPr/>
              <a:t>20</a:t>
            </a:fld>
            <a:endParaRPr lang="en-US" dirty="0"/>
          </a:p>
        </p:txBody>
      </p:sp>
      <p:sp>
        <p:nvSpPr>
          <p:cNvPr id="5" name="Footer Placeholder 4">
            <a:extLst>
              <a:ext uri="{FF2B5EF4-FFF2-40B4-BE49-F238E27FC236}">
                <a16:creationId xmlns:a16="http://schemas.microsoft.com/office/drawing/2014/main" id="{55701461-44D7-41C8-8089-923A170A4139}"/>
              </a:ext>
            </a:extLst>
          </p:cNvPr>
          <p:cNvSpPr>
            <a:spLocks noGrp="1"/>
          </p:cNvSpPr>
          <p:nvPr>
            <p:ph type="ftr" sz="quarter" idx="3"/>
          </p:nvPr>
        </p:nvSpPr>
        <p:spPr/>
        <p:txBody>
          <a:bodyPr/>
          <a:lstStyle/>
          <a:p>
            <a:pPr>
              <a:defRPr/>
            </a:pPr>
            <a:r>
              <a:rPr lang="en-US" kern="0" dirty="0"/>
              <a:t>©2020 by McClaskey Excellence Institute. All Rights Reserved.    www.McClaskeyExcellence.com</a:t>
            </a:r>
          </a:p>
        </p:txBody>
      </p:sp>
      <p:graphicFrame>
        <p:nvGraphicFramePr>
          <p:cNvPr id="3" name="Table 2"/>
          <p:cNvGraphicFramePr>
            <a:graphicFrameLocks noGrp="1"/>
          </p:cNvGraphicFramePr>
          <p:nvPr>
            <p:extLst>
              <p:ext uri="{D42A27DB-BD31-4B8C-83A1-F6EECF244321}">
                <p14:modId xmlns:p14="http://schemas.microsoft.com/office/powerpoint/2010/main" val="3006352098"/>
              </p:ext>
            </p:extLst>
          </p:nvPr>
        </p:nvGraphicFramePr>
        <p:xfrm>
          <a:off x="337351" y="347966"/>
          <a:ext cx="11495419" cy="5822048"/>
        </p:xfrm>
        <a:graphic>
          <a:graphicData uri="http://schemas.openxmlformats.org/drawingml/2006/table">
            <a:tbl>
              <a:tblPr/>
              <a:tblGrid>
                <a:gridCol w="3906857">
                  <a:extLst>
                    <a:ext uri="{9D8B030D-6E8A-4147-A177-3AD203B41FA5}">
                      <a16:colId xmlns:a16="http://schemas.microsoft.com/office/drawing/2014/main" val="3386079084"/>
                    </a:ext>
                  </a:extLst>
                </a:gridCol>
                <a:gridCol w="3091089">
                  <a:extLst>
                    <a:ext uri="{9D8B030D-6E8A-4147-A177-3AD203B41FA5}">
                      <a16:colId xmlns:a16="http://schemas.microsoft.com/office/drawing/2014/main" val="1265377479"/>
                    </a:ext>
                  </a:extLst>
                </a:gridCol>
                <a:gridCol w="1286189">
                  <a:extLst>
                    <a:ext uri="{9D8B030D-6E8A-4147-A177-3AD203B41FA5}">
                      <a16:colId xmlns:a16="http://schemas.microsoft.com/office/drawing/2014/main" val="3259252588"/>
                    </a:ext>
                  </a:extLst>
                </a:gridCol>
                <a:gridCol w="3211284">
                  <a:extLst>
                    <a:ext uri="{9D8B030D-6E8A-4147-A177-3AD203B41FA5}">
                      <a16:colId xmlns:a16="http://schemas.microsoft.com/office/drawing/2014/main" val="3382441539"/>
                    </a:ext>
                  </a:extLst>
                </a:gridCol>
              </a:tblGrid>
              <a:tr h="465154">
                <a:tc>
                  <a:txBody>
                    <a:bodyPr/>
                    <a:lstStyle/>
                    <a:p>
                      <a:pPr marL="0" marR="0" algn="l">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Project Name: 65%</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gridSpan="3">
                  <a:txBody>
                    <a:bodyPr/>
                    <a:lstStyle/>
                    <a:p>
                      <a:pPr marL="0" marR="0" algn="l">
                        <a:spcBef>
                          <a:spcPts val="0"/>
                        </a:spcBef>
                        <a:spcAft>
                          <a:spcPts val="0"/>
                        </a:spcAft>
                      </a:pPr>
                      <a:r>
                        <a:rPr lang="en-US" sz="1000" b="1" dirty="0">
                          <a:effectLst/>
                          <a:latin typeface="Times New Roman" panose="02020603050405020304" pitchFamily="18" charset="0"/>
                          <a:ea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rPr>
                        <a:t>Reduce</a:t>
                      </a:r>
                      <a:r>
                        <a:rPr lang="en-US" sz="2400" b="1" baseline="0" dirty="0">
                          <a:effectLst/>
                          <a:latin typeface="Times New Roman" panose="02020603050405020304" pitchFamily="18" charset="0"/>
                          <a:ea typeface="Times New Roman" panose="02020603050405020304" pitchFamily="18" charset="0"/>
                        </a:rPr>
                        <a:t> errors in sandwiches during the lunch rush</a:t>
                      </a:r>
                      <a:endParaRPr lang="en-US" sz="2400" dirty="0">
                        <a:effectLst/>
                        <a:latin typeface="Times New Roman" panose="02020603050405020304" pitchFamily="18" charset="0"/>
                        <a:ea typeface="Times New Roman" panose="02020603050405020304" pitchFamily="18" charset="0"/>
                      </a:endParaRPr>
                    </a:p>
                    <a:p>
                      <a:pPr marL="0" marR="0" algn="l">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endParaRPr lang="en-US" dirty="0"/>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5954445"/>
                  </a:ext>
                </a:extLst>
              </a:tr>
              <a:tr h="530920">
                <a:tc>
                  <a:txBody>
                    <a:bodyPr/>
                    <a:lstStyle/>
                    <a:p>
                      <a:pPr marL="0" marR="0" algn="l">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Project Objective	</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marL="0" marR="0" algn="l">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Project Description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494986"/>
                  </a:ext>
                </a:extLst>
              </a:tr>
              <a:tr h="1606858">
                <a:tc>
                  <a:txBody>
                    <a:bodyPr/>
                    <a:lstStyle/>
                    <a:p>
                      <a:pPr marL="0" marR="0" algn="l">
                        <a:spcBef>
                          <a:spcPts val="0"/>
                        </a:spcBef>
                        <a:spcAft>
                          <a:spcPts val="0"/>
                        </a:spcAft>
                      </a:pPr>
                      <a:r>
                        <a:rPr lang="en-US" sz="2200" b="1" dirty="0">
                          <a:effectLst/>
                          <a:latin typeface="Times New Roman" panose="02020603050405020304" pitchFamily="18" charset="0"/>
                          <a:ea typeface="Times New Roman" panose="02020603050405020304" pitchFamily="18" charset="0"/>
                        </a:rPr>
                        <a:t>By Sept. 15,</a:t>
                      </a:r>
                      <a:r>
                        <a:rPr lang="en-US" sz="2200" b="1" baseline="0" dirty="0">
                          <a:effectLst/>
                          <a:latin typeface="Times New Roman" panose="02020603050405020304" pitchFamily="18" charset="0"/>
                          <a:ea typeface="Times New Roman" panose="02020603050405020304" pitchFamily="18" charset="0"/>
                        </a:rPr>
                        <a:t> r</a:t>
                      </a:r>
                      <a:r>
                        <a:rPr lang="en-US" sz="2200" b="1" dirty="0">
                          <a:effectLst/>
                          <a:latin typeface="Times New Roman" panose="02020603050405020304" pitchFamily="18" charset="0"/>
                          <a:ea typeface="Times New Roman" panose="02020603050405020304" pitchFamily="18" charset="0"/>
                        </a:rPr>
                        <a:t>educe</a:t>
                      </a:r>
                      <a:r>
                        <a:rPr lang="en-US" sz="2200" b="1" baseline="0" dirty="0">
                          <a:effectLst/>
                          <a:latin typeface="Times New Roman" panose="02020603050405020304" pitchFamily="18" charset="0"/>
                          <a:ea typeface="Times New Roman" panose="02020603050405020304" pitchFamily="18" charset="0"/>
                        </a:rPr>
                        <a:t> complaints and improve inspection scores during the lunch rush to the desired target. </a:t>
                      </a:r>
                      <a:endParaRPr lang="en-US" sz="2200" dirty="0">
                        <a:effectLst/>
                        <a:latin typeface="Times New Roman" panose="02020603050405020304" pitchFamily="18" charset="0"/>
                        <a:ea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3">
                  <a:txBody>
                    <a:bodyPr/>
                    <a:lstStyle/>
                    <a:p>
                      <a:pPr marL="0" marR="0" algn="l">
                        <a:spcBef>
                          <a:spcPts val="0"/>
                        </a:spcBef>
                        <a:spcAft>
                          <a:spcPts val="0"/>
                        </a:spcAft>
                      </a:pPr>
                      <a:r>
                        <a:rPr lang="en-US" sz="2000" b="1" dirty="0">
                          <a:effectLst/>
                          <a:latin typeface="Times New Roman" panose="02020603050405020304" pitchFamily="18" charset="0"/>
                          <a:ea typeface="Times New Roman" panose="02020603050405020304" pitchFamily="18" charset="0"/>
                        </a:rPr>
                        <a:t>Each sandwich has</a:t>
                      </a:r>
                      <a:r>
                        <a:rPr lang="en-US" sz="2000" b="1" baseline="0" dirty="0">
                          <a:effectLst/>
                          <a:latin typeface="Times New Roman" panose="02020603050405020304" pitchFamily="18" charset="0"/>
                          <a:ea typeface="Times New Roman" panose="02020603050405020304" pitchFamily="18" charset="0"/>
                        </a:rPr>
                        <a:t> precise standards that have to be met at the 100% level for the sandwich to be 100% to the brand standard.  Some have 10-20 standards. Complaints include any product left out of the order during the lunch rush in addition to any food related complaint for that item. </a:t>
                      </a:r>
                      <a:endParaRPr lang="en-US" sz="2000" b="1" dirty="0">
                        <a:effectLst/>
                        <a:latin typeface="Times New Roman" panose="02020603050405020304" pitchFamily="18" charset="0"/>
                        <a:ea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5711040"/>
                  </a:ext>
                </a:extLst>
              </a:tr>
              <a:tr h="144145">
                <a:tc>
                  <a:txBody>
                    <a:bodyPr/>
                    <a:lstStyle/>
                    <a:p>
                      <a:pPr marL="0" marR="0" algn="l">
                        <a:spcBef>
                          <a:spcPts val="0"/>
                        </a:spcBef>
                        <a:spcAft>
                          <a:spcPts val="0"/>
                        </a:spcAft>
                      </a:pPr>
                      <a:r>
                        <a:rPr lang="en-US" sz="2200" b="1" dirty="0">
                          <a:effectLst/>
                          <a:latin typeface="Arial" panose="020B0604020202020204" pitchFamily="34" charset="0"/>
                          <a:ea typeface="Times New Roman" panose="02020603050405020304" pitchFamily="18" charset="0"/>
                          <a:cs typeface="Arial" panose="020B0604020202020204" pitchFamily="34" charset="0"/>
                        </a:rPr>
                        <a:t>Measure(s)</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200" b="1" dirty="0">
                          <a:effectLst/>
                          <a:latin typeface="Arial" panose="020B0604020202020204" pitchFamily="34" charset="0"/>
                          <a:ea typeface="Times New Roman" panose="02020603050405020304" pitchFamily="18" charset="0"/>
                          <a:cs typeface="Arial" panose="020B0604020202020204" pitchFamily="34" charset="0"/>
                        </a:rPr>
                        <a:t>From:</a:t>
                      </a:r>
                      <a:r>
                        <a:rPr lang="en-US" sz="2200" b="1" baseline="0" dirty="0">
                          <a:effectLst/>
                          <a:latin typeface="Arial" panose="020B0604020202020204" pitchFamily="34" charset="0"/>
                          <a:ea typeface="Times New Roman" panose="02020603050405020304" pitchFamily="18" charset="0"/>
                          <a:cs typeface="Arial" panose="020B0604020202020204" pitchFamily="34" charset="0"/>
                        </a:rPr>
                        <a:t> </a:t>
                      </a:r>
                      <a:r>
                        <a:rPr lang="en-US" sz="2200" b="1" dirty="0">
                          <a:effectLst/>
                          <a:latin typeface="Arial" panose="020B0604020202020204" pitchFamily="34" charset="0"/>
                          <a:ea typeface="Times New Roman" panose="02020603050405020304" pitchFamily="18" charset="0"/>
                          <a:cs typeface="Arial" panose="020B0604020202020204" pitchFamily="34" charset="0"/>
                        </a:rPr>
                        <a:t>2019 Baseline or current state </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200" b="1" dirty="0">
                          <a:effectLst/>
                          <a:latin typeface="Arial" panose="020B0604020202020204" pitchFamily="34" charset="0"/>
                          <a:ea typeface="Times New Roman" panose="02020603050405020304" pitchFamily="18" charset="0"/>
                          <a:cs typeface="Arial" panose="020B0604020202020204" pitchFamily="34" charset="0"/>
                        </a:rPr>
                        <a:t>To:</a:t>
                      </a:r>
                      <a:r>
                        <a:rPr lang="en-US" sz="2200" b="1" baseline="0" dirty="0">
                          <a:effectLst/>
                          <a:latin typeface="Arial" panose="020B0604020202020204" pitchFamily="34" charset="0"/>
                          <a:ea typeface="Times New Roman" panose="02020603050405020304" pitchFamily="18" charset="0"/>
                          <a:cs typeface="Arial" panose="020B0604020202020204" pitchFamily="34" charset="0"/>
                        </a:rPr>
                        <a:t> </a:t>
                      </a:r>
                      <a:r>
                        <a:rPr lang="en-US" sz="2200" b="1" dirty="0">
                          <a:effectLst/>
                          <a:latin typeface="Arial" panose="020B0604020202020204" pitchFamily="34" charset="0"/>
                          <a:ea typeface="Times New Roman" panose="02020603050405020304" pitchFamily="18" charset="0"/>
                          <a:cs typeface="Arial" panose="020B0604020202020204" pitchFamily="34" charset="0"/>
                        </a:rPr>
                        <a:t>Target</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200" b="1" dirty="0">
                          <a:effectLst/>
                          <a:latin typeface="Arial" panose="020B0604020202020204" pitchFamily="34" charset="0"/>
                          <a:ea typeface="Times New Roman" panose="02020603050405020304" pitchFamily="18" charset="0"/>
                          <a:cs typeface="Arial" panose="020B0604020202020204" pitchFamily="34" charset="0"/>
                        </a:rPr>
                        <a:t>Current Status</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19354150"/>
                  </a:ext>
                </a:extLst>
              </a:tr>
              <a:tr h="547454">
                <a:tc>
                  <a:txBody>
                    <a:bodyPr/>
                    <a:lstStyle/>
                    <a:p>
                      <a:pPr marL="0" marR="0" algn="l">
                        <a:spcBef>
                          <a:spcPts val="0"/>
                        </a:spcBef>
                        <a:spcAft>
                          <a:spcPts val="0"/>
                        </a:spcAft>
                      </a:pPr>
                      <a:r>
                        <a:rPr lang="en-US" sz="2000" dirty="0">
                          <a:effectLst/>
                          <a:latin typeface="Times New Roman" panose="02020603050405020304" pitchFamily="18" charset="0"/>
                          <a:ea typeface="Times New Roman" panose="02020603050405020304" pitchFamily="18" charset="0"/>
                        </a:rPr>
                        <a:t>Complaints (sandwiches during the lunch rush)</a:t>
                      </a: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000" dirty="0">
                          <a:effectLst/>
                          <a:latin typeface="Times New Roman" panose="02020603050405020304" pitchFamily="18" charset="0"/>
                          <a:ea typeface="Times New Roman" panose="02020603050405020304" pitchFamily="18" charset="0"/>
                        </a:rPr>
                        <a:t>5/week</a:t>
                      </a: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000" dirty="0">
                          <a:effectLst/>
                          <a:latin typeface="Times New Roman" panose="02020603050405020304" pitchFamily="18" charset="0"/>
                          <a:ea typeface="Times New Roman" panose="02020603050405020304" pitchFamily="18" charset="0"/>
                        </a:rPr>
                        <a:t> 1/week</a:t>
                      </a: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0156479"/>
                  </a:ext>
                </a:extLst>
              </a:tr>
              <a:tr h="144145">
                <a:tc>
                  <a:txBody>
                    <a:bodyPr/>
                    <a:lstStyle/>
                    <a:p>
                      <a:pPr marL="0" marR="0" algn="l">
                        <a:spcBef>
                          <a:spcPts val="0"/>
                        </a:spcBef>
                        <a:spcAft>
                          <a:spcPts val="0"/>
                        </a:spcAft>
                      </a:pPr>
                      <a:r>
                        <a:rPr lang="en-US" sz="2000" dirty="0">
                          <a:effectLst/>
                          <a:latin typeface="Times New Roman" panose="02020603050405020304" pitchFamily="18" charset="0"/>
                          <a:ea typeface="Times New Roman" panose="02020603050405020304" pitchFamily="18" charset="0"/>
                        </a:rPr>
                        <a:t>Inspection Scores on sandwich</a:t>
                      </a:r>
                      <a:r>
                        <a:rPr lang="en-US" sz="2000" baseline="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accuracy</a:t>
                      </a:r>
                      <a:r>
                        <a:rPr lang="en-US" sz="2000" baseline="0" dirty="0">
                          <a:effectLst/>
                          <a:latin typeface="Times New Roman" panose="02020603050405020304" pitchFamily="18" charset="0"/>
                          <a:ea typeface="Times New Roman" panose="02020603050405020304" pitchFamily="18" charset="0"/>
                        </a:rPr>
                        <a:t> of making the product to the brand standard</a:t>
                      </a:r>
                      <a:endParaRPr lang="en-US" sz="2000" dirty="0">
                        <a:effectLst/>
                        <a:latin typeface="Times New Roman" panose="02020603050405020304" pitchFamily="18" charset="0"/>
                        <a:ea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65/100</a:t>
                      </a:r>
                      <a:endParaRPr lang="en-US" sz="2000" dirty="0">
                        <a:effectLst/>
                        <a:latin typeface="Times New Roman" panose="02020603050405020304" pitchFamily="18" charset="0"/>
                        <a:ea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 95/100</a:t>
                      </a:r>
                      <a:endParaRPr lang="en-US" sz="2000" dirty="0">
                        <a:effectLst/>
                        <a:latin typeface="Times New Roman" panose="02020603050405020304" pitchFamily="18" charset="0"/>
                        <a:ea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6609227"/>
                  </a:ext>
                </a:extLst>
              </a:tr>
              <a:tr h="144145">
                <a:tc>
                  <a:txBody>
                    <a:bodyPr/>
                    <a:lstStyle/>
                    <a:p>
                      <a:pPr marL="0" marR="0" algn="l">
                        <a:spcBef>
                          <a:spcPts val="0"/>
                        </a:spcBef>
                        <a:spcAft>
                          <a:spcPts val="0"/>
                        </a:spcAft>
                      </a:pPr>
                      <a:r>
                        <a:rPr lang="en-US" sz="2000" dirty="0">
                          <a:effectLst/>
                          <a:latin typeface="Times New Roman" panose="02020603050405020304" pitchFamily="18" charset="0"/>
                          <a:ea typeface="Times New Roman" panose="02020603050405020304" pitchFamily="18" charset="0"/>
                        </a:rPr>
                        <a:t>Repeat business due to improved sandwich</a:t>
                      </a:r>
                      <a:r>
                        <a:rPr lang="en-US" sz="2000" baseline="0" dirty="0">
                          <a:effectLst/>
                          <a:latin typeface="Times New Roman" panose="02020603050405020304" pitchFamily="18" charset="0"/>
                          <a:ea typeface="Times New Roman" panose="02020603050405020304" pitchFamily="18" charset="0"/>
                        </a:rPr>
                        <a:t> accuracy </a:t>
                      </a:r>
                      <a:endParaRPr lang="en-US" sz="2000" dirty="0">
                        <a:effectLst/>
                        <a:latin typeface="Times New Roman" panose="02020603050405020304" pitchFamily="18" charset="0"/>
                        <a:ea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000" dirty="0">
                          <a:effectLst/>
                          <a:latin typeface="Times New Roman" panose="02020603050405020304" pitchFamily="18" charset="0"/>
                          <a:ea typeface="Times New Roman" panose="02020603050405020304" pitchFamily="18" charset="0"/>
                        </a:rPr>
                        <a:t>65%</a:t>
                      </a: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000" dirty="0">
                          <a:effectLst/>
                          <a:latin typeface="Times New Roman" panose="02020603050405020304" pitchFamily="18" charset="0"/>
                          <a:ea typeface="Times New Roman" panose="02020603050405020304" pitchFamily="18" charset="0"/>
                        </a:rPr>
                        <a:t>70%</a:t>
                      </a: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5405030"/>
                  </a:ext>
                </a:extLst>
              </a:tr>
            </a:tbl>
          </a:graphicData>
        </a:graphic>
      </p:graphicFrame>
      <p:sp>
        <p:nvSpPr>
          <p:cNvPr id="6" name="Rectangle 1"/>
          <p:cNvSpPr>
            <a:spLocks noChangeArrowheads="1"/>
          </p:cNvSpPr>
          <p:nvPr/>
        </p:nvSpPr>
        <p:spPr bwMode="auto">
          <a:xfrm>
            <a:off x="651769" y="13720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73501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C82CD-55AA-45AD-B8DC-53EA409338AA}"/>
              </a:ext>
            </a:extLst>
          </p:cNvPr>
          <p:cNvSpPr>
            <a:spLocks noGrp="1"/>
          </p:cNvSpPr>
          <p:nvPr>
            <p:ph type="title"/>
          </p:nvPr>
        </p:nvSpPr>
        <p:spPr>
          <a:xfrm>
            <a:off x="802689" y="220166"/>
            <a:ext cx="10515600" cy="673966"/>
          </a:xfrm>
        </p:spPr>
        <p:txBody>
          <a:bodyPr/>
          <a:lstStyle/>
          <a:p>
            <a:r>
              <a:rPr lang="en-US" dirty="0"/>
              <a:t>Describing the Improvement Project</a:t>
            </a:r>
          </a:p>
        </p:txBody>
      </p:sp>
      <p:sp>
        <p:nvSpPr>
          <p:cNvPr id="4" name="Slide Number Placeholder 3">
            <a:extLst>
              <a:ext uri="{FF2B5EF4-FFF2-40B4-BE49-F238E27FC236}">
                <a16:creationId xmlns:a16="http://schemas.microsoft.com/office/drawing/2014/main" id="{0762F87C-7E07-4402-8F4C-0C1A11BD10E5}"/>
              </a:ext>
            </a:extLst>
          </p:cNvPr>
          <p:cNvSpPr>
            <a:spLocks noGrp="1"/>
          </p:cNvSpPr>
          <p:nvPr>
            <p:ph type="sldNum" sz="quarter" idx="4"/>
          </p:nvPr>
        </p:nvSpPr>
        <p:spPr/>
        <p:txBody>
          <a:bodyPr/>
          <a:lstStyle/>
          <a:p>
            <a:fld id="{B9F21A42-70D0-40F6-BD36-038A583C40EB}" type="slidenum">
              <a:rPr lang="en-US" smtClean="0"/>
              <a:pPr/>
              <a:t>21</a:t>
            </a:fld>
            <a:endParaRPr lang="en-US" dirty="0"/>
          </a:p>
        </p:txBody>
      </p:sp>
      <p:sp>
        <p:nvSpPr>
          <p:cNvPr id="5" name="Footer Placeholder 4">
            <a:extLst>
              <a:ext uri="{FF2B5EF4-FFF2-40B4-BE49-F238E27FC236}">
                <a16:creationId xmlns:a16="http://schemas.microsoft.com/office/drawing/2014/main" id="{55701461-44D7-41C8-8089-923A170A4139}"/>
              </a:ext>
            </a:extLst>
          </p:cNvPr>
          <p:cNvSpPr>
            <a:spLocks noGrp="1"/>
          </p:cNvSpPr>
          <p:nvPr>
            <p:ph type="ftr" sz="quarter" idx="3"/>
          </p:nvPr>
        </p:nvSpPr>
        <p:spPr/>
        <p:txBody>
          <a:bodyPr/>
          <a:lstStyle/>
          <a:p>
            <a:pPr>
              <a:defRPr/>
            </a:pPr>
            <a:r>
              <a:rPr lang="en-US" kern="0" dirty="0"/>
              <a:t>©2020 by McClaskey Excellence Institute. All Rights Reserved.    www.McClaskeyExcellence.com</a:t>
            </a:r>
          </a:p>
        </p:txBody>
      </p:sp>
      <p:graphicFrame>
        <p:nvGraphicFramePr>
          <p:cNvPr id="3" name="Table 2"/>
          <p:cNvGraphicFramePr>
            <a:graphicFrameLocks noGrp="1"/>
          </p:cNvGraphicFramePr>
          <p:nvPr>
            <p:extLst>
              <p:ext uri="{D42A27DB-BD31-4B8C-83A1-F6EECF244321}">
                <p14:modId xmlns:p14="http://schemas.microsoft.com/office/powerpoint/2010/main" val="3311887856"/>
              </p:ext>
            </p:extLst>
          </p:nvPr>
        </p:nvGraphicFramePr>
        <p:xfrm>
          <a:off x="651769" y="894132"/>
          <a:ext cx="10515600" cy="3924300"/>
        </p:xfrm>
        <a:graphic>
          <a:graphicData uri="http://schemas.openxmlformats.org/drawingml/2006/table">
            <a:tbl>
              <a:tblPr/>
              <a:tblGrid>
                <a:gridCol w="3739624">
                  <a:extLst>
                    <a:ext uri="{9D8B030D-6E8A-4147-A177-3AD203B41FA5}">
                      <a16:colId xmlns:a16="http://schemas.microsoft.com/office/drawing/2014/main" val="3386079084"/>
                    </a:ext>
                  </a:extLst>
                </a:gridCol>
                <a:gridCol w="6775976">
                  <a:extLst>
                    <a:ext uri="{9D8B030D-6E8A-4147-A177-3AD203B41FA5}">
                      <a16:colId xmlns:a16="http://schemas.microsoft.com/office/drawing/2014/main" val="1265377479"/>
                    </a:ext>
                  </a:extLst>
                </a:gridCol>
              </a:tblGrid>
              <a:tr h="144145">
                <a:tc>
                  <a:txBody>
                    <a:bodyPr/>
                    <a:lstStyle/>
                    <a:p>
                      <a:pPr marL="0" marR="0" algn="l">
                        <a:spcBef>
                          <a:spcPts val="0"/>
                        </a:spcBef>
                        <a:spcAft>
                          <a:spcPts val="0"/>
                        </a:spcAft>
                      </a:pPr>
                      <a:r>
                        <a:rPr lang="en-US" sz="2800" b="1" dirty="0">
                          <a:effectLst/>
                          <a:latin typeface="Arial" panose="020B0604020202020204" pitchFamily="34" charset="0"/>
                          <a:ea typeface="Times New Roman" panose="02020603050405020304" pitchFamily="18" charset="0"/>
                          <a:cs typeface="Arial" panose="020B0604020202020204" pitchFamily="34" charset="0"/>
                        </a:rPr>
                        <a:t>Projected Intangible Value of Project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spcBef>
                          <a:spcPts val="0"/>
                        </a:spcBef>
                        <a:spcAft>
                          <a:spcPts val="0"/>
                        </a:spcAft>
                      </a:pP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Projected Tangible Value of Project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308555"/>
                  </a:ext>
                </a:extLst>
              </a:tr>
              <a:tr h="144145">
                <a:tc>
                  <a:txBody>
                    <a:bodyPr/>
                    <a:lstStyle/>
                    <a:p>
                      <a:pPr marL="0" marR="0" algn="l">
                        <a:spcBef>
                          <a:spcPts val="0"/>
                        </a:spcBef>
                        <a:spcAft>
                          <a:spcPts val="0"/>
                        </a:spcAft>
                      </a:pPr>
                      <a:r>
                        <a:rPr lang="en-US" sz="2400" b="1" dirty="0">
                          <a:effectLst/>
                          <a:latin typeface="Times New Roman" panose="02020603050405020304" pitchFamily="18" charset="0"/>
                          <a:ea typeface="Times New Roman" panose="02020603050405020304" pitchFamily="18" charset="0"/>
                        </a:rPr>
                        <a:t>Reduced</a:t>
                      </a:r>
                      <a:r>
                        <a:rPr lang="en-US" sz="2400" b="1" baseline="0" dirty="0">
                          <a:effectLst/>
                          <a:latin typeface="Times New Roman" panose="02020603050405020304" pitchFamily="18" charset="0"/>
                          <a:ea typeface="Times New Roman" panose="02020603050405020304" pitchFamily="18" charset="0"/>
                        </a:rPr>
                        <a:t> labor and hassle due to sandwiches not being made 100% to the brand standard</a:t>
                      </a:r>
                      <a:endParaRPr lang="en-US" sz="2400" dirty="0">
                        <a:effectLst/>
                        <a:latin typeface="Times New Roman" panose="02020603050405020304" pitchFamily="18" charset="0"/>
                        <a:ea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effectLst/>
                          <a:latin typeface="Times New Roman" panose="02020603050405020304" pitchFamily="18" charset="0"/>
                          <a:ea typeface="Times New Roman" panose="02020603050405020304" pitchFamily="18" charset="0"/>
                        </a:rPr>
                        <a:t>Improved</a:t>
                      </a:r>
                      <a:r>
                        <a:rPr lang="en-US" sz="2400" b="1" baseline="0" dirty="0">
                          <a:effectLst/>
                          <a:latin typeface="Times New Roman" panose="02020603050405020304" pitchFamily="18" charset="0"/>
                          <a:ea typeface="Times New Roman" panose="02020603050405020304" pitchFamily="18" charset="0"/>
                        </a:rPr>
                        <a:t> repeat business and reduced waste due to improved accuracy from 65% to 70% is worth $35,000 per year. </a:t>
                      </a:r>
                      <a:endParaRPr lang="en-US" sz="2400" b="1" dirty="0">
                        <a:effectLst/>
                        <a:latin typeface="Times New Roman" panose="02020603050405020304" pitchFamily="18" charset="0"/>
                        <a:ea typeface="Times New Roman" panose="02020603050405020304" pitchFamily="18" charset="0"/>
                      </a:endParaRPr>
                    </a:p>
                    <a:p>
                      <a:pPr marL="0" marR="0" algn="l">
                        <a:spcBef>
                          <a:spcPts val="0"/>
                        </a:spcBef>
                        <a:spcAft>
                          <a:spcPts val="0"/>
                        </a:spcAft>
                      </a:pPr>
                      <a:endParaRPr lang="en-US" sz="2400" b="1" dirty="0">
                        <a:effectLst/>
                        <a:latin typeface="Times New Roman" panose="02020603050405020304" pitchFamily="18" charset="0"/>
                        <a:ea typeface="Times New Roman" panose="02020603050405020304" pitchFamily="18" charset="0"/>
                      </a:endParaRPr>
                    </a:p>
                    <a:p>
                      <a:pPr marL="0" marR="0" algn="l">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lgn="l">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lgn="l">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lgn="l">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056277"/>
                  </a:ext>
                </a:extLst>
              </a:tr>
            </a:tbl>
          </a:graphicData>
        </a:graphic>
      </p:graphicFrame>
      <p:sp>
        <p:nvSpPr>
          <p:cNvPr id="6" name="Rectangle 1"/>
          <p:cNvSpPr>
            <a:spLocks noChangeArrowheads="1"/>
          </p:cNvSpPr>
          <p:nvPr/>
        </p:nvSpPr>
        <p:spPr bwMode="auto">
          <a:xfrm>
            <a:off x="651769" y="13720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87906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3630E-4E9E-41D1-8CE4-03527061163C}"/>
              </a:ext>
            </a:extLst>
          </p:cNvPr>
          <p:cNvSpPr>
            <a:spLocks noGrp="1"/>
          </p:cNvSpPr>
          <p:nvPr>
            <p:ph type="title"/>
          </p:nvPr>
        </p:nvSpPr>
        <p:spPr>
          <a:xfrm>
            <a:off x="947056" y="0"/>
            <a:ext cx="10515600" cy="673966"/>
          </a:xfrm>
        </p:spPr>
        <p:txBody>
          <a:bodyPr/>
          <a:lstStyle/>
          <a:p>
            <a:r>
              <a:rPr lang="en-US" dirty="0"/>
              <a:t>Next Steps in Partnering Together</a:t>
            </a:r>
          </a:p>
        </p:txBody>
      </p:sp>
      <p:sp>
        <p:nvSpPr>
          <p:cNvPr id="3" name="Content Placeholder 2">
            <a:extLst>
              <a:ext uri="{FF2B5EF4-FFF2-40B4-BE49-F238E27FC236}">
                <a16:creationId xmlns:a16="http://schemas.microsoft.com/office/drawing/2014/main" id="{3284E59C-27FA-474D-8F93-702C3F5CDB83}"/>
              </a:ext>
            </a:extLst>
          </p:cNvPr>
          <p:cNvSpPr>
            <a:spLocks noGrp="1"/>
          </p:cNvSpPr>
          <p:nvPr>
            <p:ph idx="1"/>
          </p:nvPr>
        </p:nvSpPr>
        <p:spPr>
          <a:xfrm>
            <a:off x="830678" y="597687"/>
            <a:ext cx="9968345" cy="4689563"/>
          </a:xfrm>
        </p:spPr>
        <p:txBody>
          <a:bodyPr/>
          <a:lstStyle/>
          <a:p>
            <a:pPr marL="514350" indent="-514350">
              <a:buFont typeface="+mj-lt"/>
              <a:buAutoNum type="arabicPeriod"/>
            </a:pPr>
            <a:r>
              <a:rPr lang="en-US" dirty="0"/>
              <a:t>By July 30: </a:t>
            </a:r>
          </a:p>
          <a:p>
            <a:pPr marL="971550" lvl="1" indent="-514350">
              <a:buFont typeface="+mj-lt"/>
              <a:buAutoNum type="arabicPeriod"/>
            </a:pPr>
            <a:r>
              <a:rPr lang="en-US" dirty="0"/>
              <a:t>Select your opportunity to improve your products and services to brand standard (complete worksheet).</a:t>
            </a:r>
          </a:p>
          <a:p>
            <a:pPr marL="971550" lvl="1" indent="-514350">
              <a:buFont typeface="+mj-lt"/>
              <a:buAutoNum type="arabicPeriod"/>
            </a:pPr>
            <a:r>
              <a:rPr lang="en-US" dirty="0"/>
              <a:t>Turn the opportunity into a specific project to improve your products and services being delivered to your brand standard every time. Use the worksheet to describe the project, its objective, and measure.</a:t>
            </a:r>
          </a:p>
          <a:p>
            <a:pPr marL="514350" indent="-514350">
              <a:buFont typeface="+mj-lt"/>
              <a:buAutoNum type="arabicPeriod"/>
            </a:pPr>
            <a:r>
              <a:rPr lang="en-US" dirty="0"/>
              <a:t>To get the slides and the Select Your Opportunity and Charter forms, go to:</a:t>
            </a:r>
          </a:p>
          <a:p>
            <a:pPr marL="914400" lvl="2" indent="0">
              <a:buNone/>
              <a:tabLst>
                <a:tab pos="1712913" algn="l"/>
              </a:tabLst>
            </a:pPr>
            <a:r>
              <a:rPr lang="en-US" sz="2400" b="1" dirty="0">
                <a:solidFill>
                  <a:srgbClr val="FF0000"/>
                </a:solidFill>
              </a:rPr>
              <a:t>McClaskeyExcellence.com; then click on webinar page</a:t>
            </a:r>
          </a:p>
          <a:p>
            <a:pPr marL="514350" indent="-514350">
              <a:buFont typeface="+mj-lt"/>
              <a:buAutoNum type="arabicPeriod"/>
            </a:pPr>
            <a:r>
              <a:rPr lang="en-US" dirty="0"/>
              <a:t>Determine if you are eligible for free McClaskey Excellence Institute individual consulting</a:t>
            </a:r>
          </a:p>
          <a:p>
            <a:pPr marL="514350" indent="-514350">
              <a:buFont typeface="+mj-lt"/>
              <a:buAutoNum type="arabicPeriod"/>
            </a:pPr>
            <a:r>
              <a:rPr lang="en-US" dirty="0"/>
              <a:t>Put the Aug. 6 and Aug. 20 (11-12 Eastern Time) free workshops on your calendar. </a:t>
            </a:r>
          </a:p>
        </p:txBody>
      </p:sp>
      <p:sp>
        <p:nvSpPr>
          <p:cNvPr id="4" name="Slide Number Placeholder 3">
            <a:extLst>
              <a:ext uri="{FF2B5EF4-FFF2-40B4-BE49-F238E27FC236}">
                <a16:creationId xmlns:a16="http://schemas.microsoft.com/office/drawing/2014/main" id="{FD22B456-D28D-4AF2-A533-FDC98CDA8BE9}"/>
              </a:ext>
            </a:extLst>
          </p:cNvPr>
          <p:cNvSpPr>
            <a:spLocks noGrp="1"/>
          </p:cNvSpPr>
          <p:nvPr>
            <p:ph type="sldNum" sz="quarter" idx="4"/>
          </p:nvPr>
        </p:nvSpPr>
        <p:spPr/>
        <p:txBody>
          <a:bodyPr/>
          <a:lstStyle/>
          <a:p>
            <a:fld id="{B9F21A42-70D0-40F6-BD36-038A583C40EB}" type="slidenum">
              <a:rPr lang="en-US" smtClean="0"/>
              <a:pPr/>
              <a:t>22</a:t>
            </a:fld>
            <a:endParaRPr lang="en-US" dirty="0"/>
          </a:p>
        </p:txBody>
      </p:sp>
      <p:sp>
        <p:nvSpPr>
          <p:cNvPr id="5" name="Footer Placeholder 4">
            <a:extLst>
              <a:ext uri="{FF2B5EF4-FFF2-40B4-BE49-F238E27FC236}">
                <a16:creationId xmlns:a16="http://schemas.microsoft.com/office/drawing/2014/main" id="{05BBC698-468D-4241-A5B3-1585F7FE2CC2}"/>
              </a:ext>
            </a:extLst>
          </p:cNvPr>
          <p:cNvSpPr>
            <a:spLocks noGrp="1"/>
          </p:cNvSpPr>
          <p:nvPr>
            <p:ph type="ftr" sz="quarter" idx="3"/>
          </p:nvPr>
        </p:nvSpPr>
        <p:spPr/>
        <p:txBody>
          <a:bodyPr/>
          <a:lstStyle/>
          <a:p>
            <a:pPr>
              <a:defRPr/>
            </a:pPr>
            <a:r>
              <a:rPr lang="en-US" kern="0" dirty="0"/>
              <a:t>©2020 by McClaskey Excellence Institute. All Rights Reserved.    www.McClaskeyExcellence.com</a:t>
            </a:r>
          </a:p>
        </p:txBody>
      </p:sp>
    </p:spTree>
    <p:extLst>
      <p:ext uri="{BB962C8B-B14F-4D97-AF65-F5344CB8AC3E}">
        <p14:creationId xmlns:p14="http://schemas.microsoft.com/office/powerpoint/2010/main" val="1284498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a room&#10;&#10;Description automatically generated">
            <a:extLst>
              <a:ext uri="{FF2B5EF4-FFF2-40B4-BE49-F238E27FC236}">
                <a16:creationId xmlns:a16="http://schemas.microsoft.com/office/drawing/2014/main" id="{FC110B20-3B1B-462D-B830-9B8B1D58F4DD}"/>
              </a:ext>
            </a:extLst>
          </p:cNvPr>
          <p:cNvPicPr>
            <a:picLocks noChangeAspect="1"/>
          </p:cNvPicPr>
          <p:nvPr/>
        </p:nvPicPr>
        <p:blipFill rotWithShape="1">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val="0"/>
              </a:ext>
            </a:extLst>
          </a:blip>
          <a:srcRect l="889" r="-1" b="-1"/>
          <a:stretch/>
        </p:blipFill>
        <p:spPr>
          <a:xfrm>
            <a:off x="0" y="10"/>
            <a:ext cx="12192000" cy="6857990"/>
          </a:xfrm>
          <a:prstGeom prst="rect">
            <a:avLst/>
          </a:prstGeom>
        </p:spPr>
      </p:pic>
      <p:sp>
        <p:nvSpPr>
          <p:cNvPr id="5" name="Rectangle 4">
            <a:extLst>
              <a:ext uri="{FF2B5EF4-FFF2-40B4-BE49-F238E27FC236}">
                <a16:creationId xmlns:a16="http://schemas.microsoft.com/office/drawing/2014/main" id="{D02F7648-EA51-4641-9724-435E5B33C728}"/>
              </a:ext>
            </a:extLst>
          </p:cNvPr>
          <p:cNvSpPr/>
          <p:nvPr/>
        </p:nvSpPr>
        <p:spPr>
          <a:xfrm>
            <a:off x="0" y="10"/>
            <a:ext cx="12192000" cy="6858000"/>
          </a:xfrm>
          <a:prstGeom prst="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333FA-FA1D-4EDE-8AF3-AB40AD0E3E10}"/>
              </a:ext>
            </a:extLst>
          </p:cNvPr>
          <p:cNvSpPr/>
          <p:nvPr/>
        </p:nvSpPr>
        <p:spPr>
          <a:xfrm>
            <a:off x="320040" y="2689121"/>
            <a:ext cx="11512730" cy="2677656"/>
          </a:xfrm>
          <a:prstGeom prst="rect">
            <a:avLst/>
          </a:prstGeom>
        </p:spPr>
        <p:txBody>
          <a:bodyPr wrap="square">
            <a:spAutoFit/>
          </a:bodyPr>
          <a:lstStyle/>
          <a:p>
            <a:pPr lvl="0">
              <a:defRPr/>
            </a:pPr>
            <a:r>
              <a:rPr lang="en-US" sz="2400" b="1" kern="0" dirty="0">
                <a:solidFill>
                  <a:srgbClr val="C43135"/>
                </a:solidFill>
                <a:latin typeface="Arial" panose="020B0604020202020204" pitchFamily="34" charset="0"/>
                <a:cs typeface="Arial" panose="020B0604020202020204" pitchFamily="34" charset="0"/>
              </a:rPr>
              <a:t>Achieving World Class Results:  </a:t>
            </a:r>
            <a:r>
              <a:rPr lang="en-US" sz="2400" b="1" kern="0" dirty="0">
                <a:latin typeface="Arial" panose="020B0604020202020204" pitchFamily="34" charset="0"/>
                <a:cs typeface="Arial" panose="020B0604020202020204" pitchFamily="34" charset="0"/>
              </a:rPr>
              <a:t>Proven Path from Ordinary to Extraordinary</a:t>
            </a:r>
          </a:p>
          <a:p>
            <a:pPr lvl="0">
              <a:defRPr/>
            </a:pPr>
            <a:r>
              <a:rPr lang="en-US" sz="2400" b="1" kern="0" dirty="0">
                <a:solidFill>
                  <a:srgbClr val="C43135"/>
                </a:solidFill>
                <a:latin typeface="Arial" panose="020B0604020202020204" pitchFamily="34" charset="0"/>
                <a:cs typeface="Arial" panose="020B0604020202020204" pitchFamily="34" charset="0"/>
              </a:rPr>
              <a:t>Lean: </a:t>
            </a:r>
            <a:r>
              <a:rPr lang="en-US" sz="2400" b="1" kern="0" dirty="0">
                <a:latin typeface="Arial" panose="020B0604020202020204" pitchFamily="34" charset="0"/>
                <a:cs typeface="Arial" panose="020B0604020202020204" pitchFamily="34" charset="0"/>
              </a:rPr>
              <a:t>Get rid of waste and non-value adding activities</a:t>
            </a:r>
          </a:p>
          <a:p>
            <a:pPr lvl="0">
              <a:defRPr/>
            </a:pPr>
            <a:r>
              <a:rPr lang="en-US" sz="2400" b="1" kern="0" dirty="0">
                <a:solidFill>
                  <a:srgbClr val="C43135"/>
                </a:solidFill>
                <a:latin typeface="Arial" panose="020B0604020202020204" pitchFamily="34" charset="0"/>
                <a:cs typeface="Arial" panose="020B0604020202020204" pitchFamily="34" charset="0"/>
              </a:rPr>
              <a:t>Spectacular Customer Service: </a:t>
            </a:r>
            <a:r>
              <a:rPr lang="en-US" sz="2400" b="1" kern="0" dirty="0">
                <a:latin typeface="Arial" panose="020B0604020202020204" pitchFamily="34" charset="0"/>
                <a:cs typeface="Arial" panose="020B0604020202020204" pitchFamily="34" charset="0"/>
              </a:rPr>
              <a:t>Consistently friendly service that delights customers and brings them back</a:t>
            </a:r>
          </a:p>
          <a:p>
            <a:pPr lvl="0">
              <a:defRPr/>
            </a:pPr>
            <a:endParaRPr lang="en-US" sz="2400" b="1" kern="0" dirty="0">
              <a:latin typeface="Arial" panose="020B0604020202020204" pitchFamily="34" charset="0"/>
              <a:cs typeface="Arial" panose="020B0604020202020204" pitchFamily="34" charset="0"/>
            </a:endParaRPr>
          </a:p>
          <a:p>
            <a:pPr lvl="0">
              <a:defRPr/>
            </a:pPr>
            <a:r>
              <a:rPr lang="en-US" sz="2400" b="1" kern="0" dirty="0">
                <a:latin typeface="Arial" panose="020B0604020202020204" pitchFamily="34" charset="0"/>
                <a:cs typeface="Arial" panose="020B0604020202020204" pitchFamily="34" charset="0"/>
              </a:rPr>
              <a:t>Do private and custom classes as well as public classes and consulting</a:t>
            </a:r>
          </a:p>
          <a:p>
            <a:pPr lvl="0" algn="ctr">
              <a:defRPr/>
            </a:pPr>
            <a:endParaRPr lang="en-US" sz="2400" b="1" kern="0" dirty="0">
              <a:solidFill>
                <a:srgbClr val="C43135"/>
              </a:solidFill>
              <a:latin typeface="Arial" panose="020B0604020202020204" pitchFamily="34" charset="0"/>
              <a:cs typeface="Arial" panose="020B0604020202020204" pitchFamily="34" charset="0"/>
            </a:endParaRPr>
          </a:p>
        </p:txBody>
      </p:sp>
      <p:pic>
        <p:nvPicPr>
          <p:cNvPr id="12" name="Picture 11" descr="A picture containing drawing&#10;&#10;Description automatically generated">
            <a:extLst>
              <a:ext uri="{FF2B5EF4-FFF2-40B4-BE49-F238E27FC236}">
                <a16:creationId xmlns:a16="http://schemas.microsoft.com/office/drawing/2014/main" id="{EC33D2F5-0069-4898-B374-28944419A1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8705" y="199769"/>
            <a:ext cx="6160865" cy="1221906"/>
          </a:xfrm>
          <a:prstGeom prst="rect">
            <a:avLst/>
          </a:prstGeom>
        </p:spPr>
      </p:pic>
      <p:sp>
        <p:nvSpPr>
          <p:cNvPr id="13" name="Footer Placeholder 12">
            <a:extLst>
              <a:ext uri="{FF2B5EF4-FFF2-40B4-BE49-F238E27FC236}">
                <a16:creationId xmlns:a16="http://schemas.microsoft.com/office/drawing/2014/main" id="{4675F3E1-11A2-48EC-8C7F-5E20E41A4335}"/>
              </a:ext>
            </a:extLst>
          </p:cNvPr>
          <p:cNvSpPr>
            <a:spLocks noGrp="1"/>
          </p:cNvSpPr>
          <p:nvPr>
            <p:ph type="ftr" sz="quarter" idx="3"/>
          </p:nvPr>
        </p:nvSpPr>
        <p:spPr>
          <a:xfrm>
            <a:off x="1347106" y="6340475"/>
            <a:ext cx="8848108" cy="365125"/>
          </a:xfrm>
        </p:spPr>
        <p:txBody>
          <a:bodyPr/>
          <a:lstStyle/>
          <a:p>
            <a:pPr>
              <a:defRPr/>
            </a:pPr>
            <a:r>
              <a:rPr lang="en-US" kern="0" dirty="0">
                <a:solidFill>
                  <a:schemeClr val="tx1"/>
                </a:solidFill>
              </a:rPr>
              <a:t>©2020 by McClaskey Excellence Institute. All Rights Reserved.    www.McClaskeyExcellence.com</a:t>
            </a:r>
          </a:p>
        </p:txBody>
      </p:sp>
      <p:sp>
        <p:nvSpPr>
          <p:cNvPr id="14" name="Slide Number Placeholder 13">
            <a:extLst>
              <a:ext uri="{FF2B5EF4-FFF2-40B4-BE49-F238E27FC236}">
                <a16:creationId xmlns:a16="http://schemas.microsoft.com/office/drawing/2014/main" id="{FCF7334D-BD14-47A4-9936-5C8E8C52D276}"/>
              </a:ext>
            </a:extLst>
          </p:cNvPr>
          <p:cNvSpPr>
            <a:spLocks noGrp="1"/>
          </p:cNvSpPr>
          <p:nvPr>
            <p:ph type="sldNum" sz="quarter" idx="4"/>
          </p:nvPr>
        </p:nvSpPr>
        <p:spPr/>
        <p:txBody>
          <a:bodyPr/>
          <a:lstStyle/>
          <a:p>
            <a:fld id="{B9F21A42-70D0-40F6-BD36-038A583C40EB}" type="slidenum">
              <a:rPr lang="en-US" smtClean="0"/>
              <a:pPr/>
              <a:t>23</a:t>
            </a:fld>
            <a:endParaRPr lang="en-US" dirty="0"/>
          </a:p>
        </p:txBody>
      </p:sp>
      <p:sp>
        <p:nvSpPr>
          <p:cNvPr id="2" name="TextBox 1"/>
          <p:cNvSpPr txBox="1"/>
          <p:nvPr/>
        </p:nvSpPr>
        <p:spPr>
          <a:xfrm>
            <a:off x="2335085" y="1699548"/>
            <a:ext cx="8238308" cy="601718"/>
          </a:xfrm>
          <a:prstGeom prst="rect">
            <a:avLst/>
          </a:prstGeom>
          <a:noFill/>
        </p:spPr>
        <p:txBody>
          <a:bodyPr wrap="square" rtlCol="0">
            <a:spAutoFit/>
          </a:bodyPr>
          <a:lstStyle/>
          <a:p>
            <a:pPr algn="l"/>
            <a:r>
              <a:rPr lang="en-US" sz="3200" dirty="0">
                <a:solidFill>
                  <a:srgbClr val="154260"/>
                </a:solidFill>
                <a:latin typeface="Arial" panose="020B0604020202020204" pitchFamily="34" charset="0"/>
                <a:cs typeface="Arial" panose="020B0604020202020204" pitchFamily="34" charset="0"/>
              </a:rPr>
              <a:t>Make more money with less hassle!</a:t>
            </a:r>
          </a:p>
        </p:txBody>
      </p:sp>
    </p:spTree>
    <p:extLst>
      <p:ext uri="{BB962C8B-B14F-4D97-AF65-F5344CB8AC3E}">
        <p14:creationId xmlns:p14="http://schemas.microsoft.com/office/powerpoint/2010/main" val="3120295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oup of people in a room&#10;&#10;Description automatically generated">
            <a:extLst>
              <a:ext uri="{FF2B5EF4-FFF2-40B4-BE49-F238E27FC236}">
                <a16:creationId xmlns:a16="http://schemas.microsoft.com/office/drawing/2014/main" id="{FC110B20-3B1B-462D-B830-9B8B1D58F4DD}"/>
              </a:ext>
            </a:extLst>
          </p:cNvPr>
          <p:cNvPicPr>
            <a:picLocks noChangeAspect="1"/>
          </p:cNvPicPr>
          <p:nvPr/>
        </p:nvPicPr>
        <p:blipFill rotWithShape="1">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saturation sat="95000"/>
                    </a14:imgEffect>
                  </a14:imgLayer>
                </a14:imgProps>
              </a:ext>
              <a:ext uri="{28A0092B-C50C-407E-A947-70E740481C1C}">
                <a14:useLocalDpi xmlns:a14="http://schemas.microsoft.com/office/drawing/2010/main" val="0"/>
              </a:ext>
            </a:extLst>
          </a:blip>
          <a:srcRect l="889" r="-1" b="-1"/>
          <a:stretch/>
        </p:blipFill>
        <p:spPr>
          <a:xfrm>
            <a:off x="0" y="10"/>
            <a:ext cx="12192000" cy="6857990"/>
          </a:xfrm>
          <a:prstGeom prst="rect">
            <a:avLst/>
          </a:prstGeom>
        </p:spPr>
      </p:pic>
      <p:sp>
        <p:nvSpPr>
          <p:cNvPr id="5" name="Rectangle 4">
            <a:extLst>
              <a:ext uri="{FF2B5EF4-FFF2-40B4-BE49-F238E27FC236}">
                <a16:creationId xmlns:a16="http://schemas.microsoft.com/office/drawing/2014/main" id="{D02F7648-EA51-4641-9724-435E5B33C728}"/>
              </a:ext>
            </a:extLst>
          </p:cNvPr>
          <p:cNvSpPr/>
          <p:nvPr/>
        </p:nvSpPr>
        <p:spPr>
          <a:xfrm>
            <a:off x="0" y="-65876"/>
            <a:ext cx="12192000" cy="6858000"/>
          </a:xfrm>
          <a:prstGeom prst="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3333FA-FA1D-4EDE-8AF3-AB40AD0E3E10}"/>
              </a:ext>
            </a:extLst>
          </p:cNvPr>
          <p:cNvSpPr/>
          <p:nvPr/>
        </p:nvSpPr>
        <p:spPr>
          <a:xfrm>
            <a:off x="2656605" y="2439794"/>
            <a:ext cx="6878806" cy="923330"/>
          </a:xfrm>
          <a:prstGeom prst="rect">
            <a:avLst/>
          </a:prstGeom>
        </p:spPr>
        <p:txBody>
          <a:bodyPr wrap="none">
            <a:spAutoFit/>
          </a:bodyPr>
          <a:lstStyle/>
          <a:p>
            <a:pPr lvl="0" algn="ctr">
              <a:defRPr/>
            </a:pPr>
            <a:r>
              <a:rPr lang="en-US" sz="5400" b="1" kern="0" dirty="0">
                <a:solidFill>
                  <a:srgbClr val="C43135"/>
                </a:solidFill>
                <a:latin typeface="Arial" panose="020B0604020202020204" pitchFamily="34" charset="0"/>
                <a:cs typeface="Arial" panose="020B0604020202020204" pitchFamily="34" charset="0"/>
              </a:rPr>
              <a:t>Want to Learn More:</a:t>
            </a:r>
          </a:p>
        </p:txBody>
      </p:sp>
      <p:sp>
        <p:nvSpPr>
          <p:cNvPr id="8" name="Rectangle 7">
            <a:extLst>
              <a:ext uri="{FF2B5EF4-FFF2-40B4-BE49-F238E27FC236}">
                <a16:creationId xmlns:a16="http://schemas.microsoft.com/office/drawing/2014/main" id="{116E27BC-B7CD-46B1-AA0C-3CF8BA146FF9}"/>
              </a:ext>
            </a:extLst>
          </p:cNvPr>
          <p:cNvSpPr/>
          <p:nvPr/>
        </p:nvSpPr>
        <p:spPr>
          <a:xfrm>
            <a:off x="2005071" y="4066127"/>
            <a:ext cx="7674753" cy="1636154"/>
          </a:xfrm>
          <a:prstGeom prst="rect">
            <a:avLst/>
          </a:prstGeom>
        </p:spPr>
        <p:txBody>
          <a:bodyPr wrap="square">
            <a:spAutoFit/>
          </a:bodyPr>
          <a:lstStyle/>
          <a:p>
            <a:pPr algn="ctr">
              <a:lnSpc>
                <a:spcPct val="114000"/>
              </a:lnSpc>
            </a:pPr>
            <a:r>
              <a:rPr lang="en-US" sz="3200" b="1" dirty="0">
                <a:latin typeface="Arial" panose="020B0604020202020204" pitchFamily="34" charset="0"/>
                <a:ea typeface="MS PGothic" pitchFamily="34" charset="-128"/>
                <a:cs typeface="Arial" panose="020B0604020202020204" pitchFamily="34" charset="0"/>
              </a:rPr>
              <a:t>www.McClaskeyExcellence.com</a:t>
            </a:r>
          </a:p>
          <a:p>
            <a:pPr algn="ctr">
              <a:lnSpc>
                <a:spcPct val="114000"/>
              </a:lnSpc>
            </a:pPr>
            <a:r>
              <a:rPr lang="en-US" sz="2800" b="1" dirty="0">
                <a:latin typeface="Arial" panose="020B0604020202020204" pitchFamily="34" charset="0"/>
                <a:ea typeface="MS PGothic" pitchFamily="34" charset="-128"/>
                <a:cs typeface="Arial" panose="020B0604020202020204" pitchFamily="34" charset="0"/>
              </a:rPr>
              <a:t>423-914-2447</a:t>
            </a:r>
          </a:p>
          <a:p>
            <a:pPr algn="ctr">
              <a:lnSpc>
                <a:spcPct val="114000"/>
              </a:lnSpc>
            </a:pPr>
            <a:r>
              <a:rPr lang="en-US" sz="2800" dirty="0">
                <a:latin typeface="Arial" panose="020B0604020202020204" pitchFamily="34" charset="0"/>
                <a:ea typeface="MS PGothic" pitchFamily="34" charset="-128"/>
                <a:cs typeface="Arial" panose="020B0604020202020204" pitchFamily="34" charset="0"/>
              </a:rPr>
              <a:t>DavidMcClaskey@McClaskeyExcellence.com</a:t>
            </a:r>
          </a:p>
        </p:txBody>
      </p:sp>
      <p:pic>
        <p:nvPicPr>
          <p:cNvPr id="12" name="Picture 11" descr="A picture containing drawing&#10;&#10;Description automatically generated">
            <a:extLst>
              <a:ext uri="{FF2B5EF4-FFF2-40B4-BE49-F238E27FC236}">
                <a16:creationId xmlns:a16="http://schemas.microsoft.com/office/drawing/2014/main" id="{EC33D2F5-0069-4898-B374-28944419A1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6940" y="684947"/>
            <a:ext cx="6160865" cy="1221906"/>
          </a:xfrm>
          <a:prstGeom prst="rect">
            <a:avLst/>
          </a:prstGeom>
        </p:spPr>
      </p:pic>
      <p:sp>
        <p:nvSpPr>
          <p:cNvPr id="13" name="Footer Placeholder 12">
            <a:extLst>
              <a:ext uri="{FF2B5EF4-FFF2-40B4-BE49-F238E27FC236}">
                <a16:creationId xmlns:a16="http://schemas.microsoft.com/office/drawing/2014/main" id="{4675F3E1-11A2-48EC-8C7F-5E20E41A4335}"/>
              </a:ext>
            </a:extLst>
          </p:cNvPr>
          <p:cNvSpPr>
            <a:spLocks noGrp="1"/>
          </p:cNvSpPr>
          <p:nvPr>
            <p:ph type="ftr" sz="quarter" idx="3"/>
          </p:nvPr>
        </p:nvSpPr>
        <p:spPr>
          <a:xfrm>
            <a:off x="1347106" y="6340475"/>
            <a:ext cx="8848108" cy="365125"/>
          </a:xfrm>
        </p:spPr>
        <p:txBody>
          <a:bodyPr/>
          <a:lstStyle/>
          <a:p>
            <a:pPr>
              <a:defRPr/>
            </a:pPr>
            <a:r>
              <a:rPr lang="en-US" kern="0" dirty="0">
                <a:solidFill>
                  <a:schemeClr val="tx1"/>
                </a:solidFill>
              </a:rPr>
              <a:t>©2020 by McClaskey Excellence Institute. All Rights Reserved.    www.McClaskeyExcellence.com</a:t>
            </a:r>
          </a:p>
        </p:txBody>
      </p:sp>
      <p:sp>
        <p:nvSpPr>
          <p:cNvPr id="14" name="Slide Number Placeholder 13">
            <a:extLst>
              <a:ext uri="{FF2B5EF4-FFF2-40B4-BE49-F238E27FC236}">
                <a16:creationId xmlns:a16="http://schemas.microsoft.com/office/drawing/2014/main" id="{FCF7334D-BD14-47A4-9936-5C8E8C52D276}"/>
              </a:ext>
            </a:extLst>
          </p:cNvPr>
          <p:cNvSpPr>
            <a:spLocks noGrp="1"/>
          </p:cNvSpPr>
          <p:nvPr>
            <p:ph type="sldNum" sz="quarter" idx="4"/>
          </p:nvPr>
        </p:nvSpPr>
        <p:spPr/>
        <p:txBody>
          <a:bodyPr/>
          <a:lstStyle/>
          <a:p>
            <a:fld id="{B9F21A42-70D0-40F6-BD36-038A583C40EB}" type="slidenum">
              <a:rPr lang="en-US" smtClean="0"/>
              <a:pPr/>
              <a:t>24</a:t>
            </a:fld>
            <a:endParaRPr lang="en-US" dirty="0"/>
          </a:p>
        </p:txBody>
      </p:sp>
    </p:spTree>
    <p:extLst>
      <p:ext uri="{BB962C8B-B14F-4D97-AF65-F5344CB8AC3E}">
        <p14:creationId xmlns:p14="http://schemas.microsoft.com/office/powerpoint/2010/main" val="2454941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defRPr/>
            </a:pPr>
            <a:r>
              <a:rPr lang="en-US" kern="0" dirty="0"/>
              <a:t>©2020 by McClaskey Excellence Institute. All Rights Reserved.    www.McClaskeyExcellence.com</a:t>
            </a:r>
          </a:p>
        </p:txBody>
      </p:sp>
      <p:sp>
        <p:nvSpPr>
          <p:cNvPr id="3" name="Slide Number Placeholder 2"/>
          <p:cNvSpPr>
            <a:spLocks noGrp="1"/>
          </p:cNvSpPr>
          <p:nvPr>
            <p:ph type="sldNum" sz="quarter" idx="4"/>
          </p:nvPr>
        </p:nvSpPr>
        <p:spPr/>
        <p:txBody>
          <a:bodyPr/>
          <a:lstStyle/>
          <a:p>
            <a:fld id="{B9F21A42-70D0-40F6-BD36-038A583C40EB}" type="slidenum">
              <a:rPr lang="en-US" smtClean="0"/>
              <a:pPr/>
              <a:t>3</a:t>
            </a:fld>
            <a:endParaRPr lang="en-US" dirty="0"/>
          </a:p>
        </p:txBody>
      </p:sp>
      <p:sp>
        <p:nvSpPr>
          <p:cNvPr id="4" name="Title 1"/>
          <p:cNvSpPr txBox="1">
            <a:spLocks/>
          </p:cNvSpPr>
          <p:nvPr/>
        </p:nvSpPr>
        <p:spPr>
          <a:xfrm>
            <a:off x="838200" y="462111"/>
            <a:ext cx="10515600" cy="673966"/>
          </a:xfrm>
          <a:prstGeom prst="rect">
            <a:avLst/>
          </a:prstGeom>
        </p:spPr>
        <p:txBody>
          <a:bodyPr/>
          <a:lstStyle>
            <a:lvl1pPr algn="l" defTabSz="914400" rtl="0" eaLnBrk="1" latinLnBrk="0" hangingPunct="1">
              <a:lnSpc>
                <a:spcPct val="90000"/>
              </a:lnSpc>
              <a:spcBef>
                <a:spcPct val="0"/>
              </a:spcBef>
              <a:buNone/>
              <a:defRPr sz="4400" b="1" kern="1200" spc="30" baseline="0">
                <a:solidFill>
                  <a:schemeClr val="tx1"/>
                </a:solidFill>
                <a:latin typeface="Arial" panose="020B0604020202020204" pitchFamily="34" charset="0"/>
                <a:ea typeface="+mj-ea"/>
                <a:cs typeface="Arial" panose="020B0604020202020204" pitchFamily="34" charset="0"/>
              </a:defRPr>
            </a:lvl1pPr>
          </a:lstStyle>
          <a:p>
            <a:r>
              <a:rPr lang="en-US" dirty="0"/>
              <a:t>Rebranding</a:t>
            </a:r>
          </a:p>
        </p:txBody>
      </p:sp>
      <p:sp>
        <p:nvSpPr>
          <p:cNvPr id="5" name="Text Placeholder 5"/>
          <p:cNvSpPr txBox="1">
            <a:spLocks/>
          </p:cNvSpPr>
          <p:nvPr/>
        </p:nvSpPr>
        <p:spPr>
          <a:xfrm>
            <a:off x="838200" y="1136650"/>
            <a:ext cx="10101349" cy="498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New name and logo – same great training content and consulting!</a:t>
            </a:r>
          </a:p>
        </p:txBody>
      </p:sp>
      <p:pic>
        <p:nvPicPr>
          <p:cNvPr id="6" name="Picture 5"/>
          <p:cNvPicPr>
            <a:picLocks noChangeAspect="1"/>
          </p:cNvPicPr>
          <p:nvPr/>
        </p:nvPicPr>
        <p:blipFill rotWithShape="1">
          <a:blip r:embed="rId2"/>
          <a:srcRect b="57312"/>
          <a:stretch/>
        </p:blipFill>
        <p:spPr>
          <a:xfrm>
            <a:off x="1033642" y="3047019"/>
            <a:ext cx="10320158" cy="1398388"/>
          </a:xfrm>
          <a:prstGeom prst="rect">
            <a:avLst/>
          </a:prstGeom>
        </p:spPr>
      </p:pic>
    </p:spTree>
    <p:extLst>
      <p:ext uri="{BB962C8B-B14F-4D97-AF65-F5344CB8AC3E}">
        <p14:creationId xmlns:p14="http://schemas.microsoft.com/office/powerpoint/2010/main" val="1121083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C04FF9-47F5-40E1-8A3C-B372ABBDE870}"/>
              </a:ext>
            </a:extLst>
          </p:cNvPr>
          <p:cNvSpPr>
            <a:spLocks noGrp="1"/>
          </p:cNvSpPr>
          <p:nvPr>
            <p:ph idx="1"/>
          </p:nvPr>
        </p:nvSpPr>
        <p:spPr>
          <a:xfrm>
            <a:off x="704849" y="1754070"/>
            <a:ext cx="10515600" cy="3071553"/>
          </a:xfrm>
        </p:spPr>
        <p:txBody>
          <a:bodyPr/>
          <a:lstStyle/>
          <a:p>
            <a:r>
              <a:rPr lang="en-US" dirty="0"/>
              <a:t>To</a:t>
            </a:r>
            <a:r>
              <a:rPr lang="en-US" sz="3200" b="1" dirty="0">
                <a:solidFill>
                  <a:srgbClr val="154260"/>
                </a:solidFill>
              </a:rPr>
              <a:t> </a:t>
            </a:r>
            <a:r>
              <a:rPr lang="en-US" sz="3200" b="1" dirty="0">
                <a:solidFill>
                  <a:srgbClr val="C00000"/>
                </a:solidFill>
              </a:rPr>
              <a:t>inspire, enable, and support </a:t>
            </a:r>
            <a:r>
              <a:rPr lang="en-US" dirty="0"/>
              <a:t>leaders to create extraordinary organizations through operational excellence</a:t>
            </a:r>
          </a:p>
          <a:p>
            <a:r>
              <a:rPr lang="en-US" dirty="0"/>
              <a:t>To help you take the next step toward excellence</a:t>
            </a:r>
          </a:p>
          <a:p>
            <a:endParaRPr lang="en-US" dirty="0"/>
          </a:p>
        </p:txBody>
      </p:sp>
      <p:sp>
        <p:nvSpPr>
          <p:cNvPr id="4" name="Slide Number Placeholder 3">
            <a:extLst>
              <a:ext uri="{FF2B5EF4-FFF2-40B4-BE49-F238E27FC236}">
                <a16:creationId xmlns:a16="http://schemas.microsoft.com/office/drawing/2014/main" id="{492A04E6-53F2-4BE1-BB89-DFD6020B5AC2}"/>
              </a:ext>
            </a:extLst>
          </p:cNvPr>
          <p:cNvSpPr>
            <a:spLocks noGrp="1"/>
          </p:cNvSpPr>
          <p:nvPr>
            <p:ph type="sldNum" sz="quarter" idx="4"/>
          </p:nvPr>
        </p:nvSpPr>
        <p:spPr/>
        <p:txBody>
          <a:bodyPr/>
          <a:lstStyle/>
          <a:p>
            <a:fld id="{B9F21A42-70D0-40F6-BD36-038A583C40EB}" type="slidenum">
              <a:rPr lang="en-US" smtClean="0"/>
              <a:pPr/>
              <a:t>4</a:t>
            </a:fld>
            <a:endParaRPr lang="en-US" dirty="0"/>
          </a:p>
        </p:txBody>
      </p:sp>
      <p:sp>
        <p:nvSpPr>
          <p:cNvPr id="5" name="Footer Placeholder 4">
            <a:extLst>
              <a:ext uri="{FF2B5EF4-FFF2-40B4-BE49-F238E27FC236}">
                <a16:creationId xmlns:a16="http://schemas.microsoft.com/office/drawing/2014/main" id="{A9E37D26-B537-4CF2-922A-1A949BA1DA56}"/>
              </a:ext>
            </a:extLst>
          </p:cNvPr>
          <p:cNvSpPr>
            <a:spLocks noGrp="1"/>
          </p:cNvSpPr>
          <p:nvPr>
            <p:ph type="ftr" sz="quarter" idx="3"/>
          </p:nvPr>
        </p:nvSpPr>
        <p:spPr/>
        <p:txBody>
          <a:bodyPr/>
          <a:lstStyle/>
          <a:p>
            <a:pPr>
              <a:defRPr/>
            </a:pPr>
            <a:r>
              <a:rPr lang="en-US" kern="0" dirty="0"/>
              <a:t>©2020 by McClaskey Excellence Institute. All Rights Reserved.    www.McClaskeyExcellence.com</a:t>
            </a:r>
          </a:p>
        </p:txBody>
      </p:sp>
      <p:pic>
        <p:nvPicPr>
          <p:cNvPr id="7" name="Picture 6" descr="A close up of a sign&#10;&#10;Description automatically generated">
            <a:extLst>
              <a:ext uri="{FF2B5EF4-FFF2-40B4-BE49-F238E27FC236}">
                <a16:creationId xmlns:a16="http://schemas.microsoft.com/office/drawing/2014/main" id="{23752FA9-29D3-4DCC-8217-0510D8B3A1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 y="285335"/>
            <a:ext cx="6509288" cy="1280160"/>
          </a:xfrm>
          <a:prstGeom prst="rect">
            <a:avLst/>
          </a:prstGeom>
        </p:spPr>
      </p:pic>
      <p:sp>
        <p:nvSpPr>
          <p:cNvPr id="6" name="TextBox 5">
            <a:extLst>
              <a:ext uri="{FF2B5EF4-FFF2-40B4-BE49-F238E27FC236}">
                <a16:creationId xmlns:a16="http://schemas.microsoft.com/office/drawing/2014/main" id="{DFC2CAAC-9FBB-4FB9-A561-8448C2D05813}"/>
              </a:ext>
            </a:extLst>
          </p:cNvPr>
          <p:cNvSpPr txBox="1"/>
          <p:nvPr/>
        </p:nvSpPr>
        <p:spPr>
          <a:xfrm>
            <a:off x="1773191" y="3255963"/>
            <a:ext cx="7674241" cy="1569660"/>
          </a:xfrm>
          <a:prstGeom prst="rect">
            <a:avLst/>
          </a:prstGeom>
          <a:noFill/>
        </p:spPr>
        <p:txBody>
          <a:bodyPr wrap="square" numCol="2" rtlCol="0">
            <a:spAutoFit/>
          </a:bodyPr>
          <a:lstStyle/>
          <a:p>
            <a:pPr marL="457200" indent="-457200">
              <a:buFont typeface="Arial" panose="020B0604020202020204" pitchFamily="34" charset="0"/>
              <a:buChar char="•"/>
            </a:pPr>
            <a:r>
              <a:rPr lang="en-US" sz="3200" b="1" dirty="0">
                <a:solidFill>
                  <a:srgbClr val="C00000"/>
                </a:solidFill>
                <a:latin typeface="Arial" panose="020B0604020202020204" pitchFamily="34" charset="0"/>
                <a:cs typeface="Arial" panose="020B0604020202020204" pitchFamily="34" charset="0"/>
              </a:rPr>
              <a:t>Teach</a:t>
            </a:r>
          </a:p>
          <a:p>
            <a:pPr marL="457200" indent="-457200">
              <a:buFont typeface="Arial" panose="020B0604020202020204" pitchFamily="34" charset="0"/>
              <a:buChar char="•"/>
            </a:pPr>
            <a:r>
              <a:rPr lang="en-US" sz="3200" b="1" dirty="0">
                <a:solidFill>
                  <a:srgbClr val="C00000"/>
                </a:solidFill>
                <a:latin typeface="Arial" panose="020B0604020202020204" pitchFamily="34" charset="0"/>
                <a:cs typeface="Arial" panose="020B0604020202020204" pitchFamily="34" charset="0"/>
              </a:rPr>
              <a:t>Consult</a:t>
            </a:r>
          </a:p>
          <a:p>
            <a:endParaRPr lang="en-US" sz="3200" b="1" dirty="0">
              <a:solidFill>
                <a:srgbClr val="C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b="1" dirty="0">
                <a:solidFill>
                  <a:srgbClr val="C00000"/>
                </a:solidFill>
                <a:latin typeface="Arial" panose="020B0604020202020204" pitchFamily="34" charset="0"/>
                <a:cs typeface="Arial" panose="020B0604020202020204" pitchFamily="34" charset="0"/>
              </a:rPr>
              <a:t>Executive Coach</a:t>
            </a:r>
          </a:p>
          <a:p>
            <a:pPr marL="457200" indent="-457200">
              <a:buFont typeface="Arial" panose="020B0604020202020204" pitchFamily="34" charset="0"/>
              <a:buChar char="•"/>
            </a:pPr>
            <a:r>
              <a:rPr lang="en-US" sz="3200" b="1" dirty="0">
                <a:solidFill>
                  <a:srgbClr val="C00000"/>
                </a:solidFill>
                <a:latin typeface="Arial" panose="020B0604020202020204" pitchFamily="34" charset="0"/>
                <a:cs typeface="Arial" panose="020B0604020202020204" pitchFamily="34" charset="0"/>
              </a:rPr>
              <a:t>Keynotes</a:t>
            </a:r>
          </a:p>
        </p:txBody>
      </p:sp>
    </p:spTree>
    <p:extLst>
      <p:ext uri="{BB962C8B-B14F-4D97-AF65-F5344CB8AC3E}">
        <p14:creationId xmlns:p14="http://schemas.microsoft.com/office/powerpoint/2010/main" val="954154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AAAE-0842-4100-9746-7E14E5A49CF1}"/>
              </a:ext>
            </a:extLst>
          </p:cNvPr>
          <p:cNvSpPr>
            <a:spLocks noGrp="1"/>
          </p:cNvSpPr>
          <p:nvPr>
            <p:ph type="title"/>
          </p:nvPr>
        </p:nvSpPr>
        <p:spPr>
          <a:xfrm>
            <a:off x="947056" y="2641527"/>
            <a:ext cx="10515600" cy="662782"/>
          </a:xfrm>
        </p:spPr>
        <p:txBody>
          <a:bodyPr/>
          <a:lstStyle/>
          <a:p>
            <a:r>
              <a:rPr lang="en-US" dirty="0"/>
              <a:t>Staff</a:t>
            </a:r>
          </a:p>
        </p:txBody>
      </p:sp>
      <p:sp>
        <p:nvSpPr>
          <p:cNvPr id="3" name="Footer Placeholder 2">
            <a:extLst>
              <a:ext uri="{FF2B5EF4-FFF2-40B4-BE49-F238E27FC236}">
                <a16:creationId xmlns:a16="http://schemas.microsoft.com/office/drawing/2014/main" id="{0AA0582A-5EE6-4144-B93F-F5F5F12345DB}"/>
              </a:ext>
            </a:extLst>
          </p:cNvPr>
          <p:cNvSpPr>
            <a:spLocks noGrp="1"/>
          </p:cNvSpPr>
          <p:nvPr>
            <p:ph type="ftr" sz="quarter" idx="3"/>
          </p:nvPr>
        </p:nvSpPr>
        <p:spPr/>
        <p:txBody>
          <a:bodyPr/>
          <a:lstStyle/>
          <a:p>
            <a:pPr>
              <a:defRPr/>
            </a:pPr>
            <a:r>
              <a:rPr lang="en-US" kern="0" dirty="0"/>
              <a:t>©2020 by McClaskey Excellence Institute. All Rights Reserved.    www.McClaskeyExcellence.com</a:t>
            </a:r>
          </a:p>
        </p:txBody>
      </p:sp>
      <p:sp>
        <p:nvSpPr>
          <p:cNvPr id="4" name="Slide Number Placeholder 3">
            <a:extLst>
              <a:ext uri="{FF2B5EF4-FFF2-40B4-BE49-F238E27FC236}">
                <a16:creationId xmlns:a16="http://schemas.microsoft.com/office/drawing/2014/main" id="{82317523-FEA9-4E26-855C-43FEA46FF265}"/>
              </a:ext>
            </a:extLst>
          </p:cNvPr>
          <p:cNvSpPr>
            <a:spLocks noGrp="1"/>
          </p:cNvSpPr>
          <p:nvPr>
            <p:ph type="sldNum" sz="quarter" idx="4"/>
          </p:nvPr>
        </p:nvSpPr>
        <p:spPr/>
        <p:txBody>
          <a:bodyPr/>
          <a:lstStyle/>
          <a:p>
            <a:fld id="{B9F21A42-70D0-40F6-BD36-038A583C40EB}" type="slidenum">
              <a:rPr lang="en-US" smtClean="0"/>
              <a:pPr/>
              <a:t>5</a:t>
            </a:fld>
            <a:endParaRPr lang="en-US" dirty="0"/>
          </a:p>
        </p:txBody>
      </p:sp>
      <p:pic>
        <p:nvPicPr>
          <p:cNvPr id="5" name="Picture 4" descr="A close up of a sign&#10;&#10;Description automatically generated">
            <a:extLst>
              <a:ext uri="{FF2B5EF4-FFF2-40B4-BE49-F238E27FC236}">
                <a16:creationId xmlns:a16="http://schemas.microsoft.com/office/drawing/2014/main" id="{DF0A676D-2CC8-4413-AEC2-BD844D682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056" y="751830"/>
            <a:ext cx="7572788" cy="1489315"/>
          </a:xfrm>
          <a:prstGeom prst="rect">
            <a:avLst/>
          </a:prstGeom>
        </p:spPr>
      </p:pic>
      <p:sp>
        <p:nvSpPr>
          <p:cNvPr id="6" name="Content Placeholder 2">
            <a:extLst>
              <a:ext uri="{FF2B5EF4-FFF2-40B4-BE49-F238E27FC236}">
                <a16:creationId xmlns:a16="http://schemas.microsoft.com/office/drawing/2014/main" id="{3F75A14C-6544-44D3-BC5B-8D8C57BE7E8D}"/>
              </a:ext>
            </a:extLst>
          </p:cNvPr>
          <p:cNvSpPr txBox="1">
            <a:spLocks/>
          </p:cNvSpPr>
          <p:nvPr/>
        </p:nvSpPr>
        <p:spPr>
          <a:xfrm>
            <a:off x="838200" y="3574471"/>
            <a:ext cx="10515600" cy="20712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3200" dirty="0">
                <a:solidFill>
                  <a:srgbClr val="154260"/>
                </a:solidFill>
              </a:rPr>
              <a:t>David McClaskey</a:t>
            </a:r>
          </a:p>
          <a:p>
            <a:pPr>
              <a:spcAft>
                <a:spcPts val="1800"/>
              </a:spcAft>
            </a:pPr>
            <a:r>
              <a:rPr lang="en-US" sz="3200" dirty="0">
                <a:solidFill>
                  <a:srgbClr val="154260"/>
                </a:solidFill>
              </a:rPr>
              <a:t>David Jones </a:t>
            </a:r>
          </a:p>
          <a:p>
            <a:pPr>
              <a:spcAft>
                <a:spcPts val="1800"/>
              </a:spcAft>
            </a:pPr>
            <a:r>
              <a:rPr lang="en-US" sz="3200" dirty="0">
                <a:solidFill>
                  <a:srgbClr val="154260"/>
                </a:solidFill>
              </a:rPr>
              <a:t>Katie Wood</a:t>
            </a:r>
          </a:p>
          <a:p>
            <a:endParaRPr lang="en-US" dirty="0"/>
          </a:p>
        </p:txBody>
      </p:sp>
    </p:spTree>
    <p:extLst>
      <p:ext uri="{BB962C8B-B14F-4D97-AF65-F5344CB8AC3E}">
        <p14:creationId xmlns:p14="http://schemas.microsoft.com/office/powerpoint/2010/main" val="146005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defRPr/>
            </a:pPr>
            <a:r>
              <a:rPr lang="en-US" kern="0" dirty="0"/>
              <a:t>©2020 by McClaskey Excellence Institute. All Rights Reserved.    www.McClaskeyExcellence.com</a:t>
            </a:r>
          </a:p>
        </p:txBody>
      </p:sp>
      <p:sp>
        <p:nvSpPr>
          <p:cNvPr id="3" name="Slide Number Placeholder 2"/>
          <p:cNvSpPr>
            <a:spLocks noGrp="1"/>
          </p:cNvSpPr>
          <p:nvPr>
            <p:ph type="sldNum" sz="quarter" idx="4"/>
          </p:nvPr>
        </p:nvSpPr>
        <p:spPr/>
        <p:txBody>
          <a:bodyPr/>
          <a:lstStyle/>
          <a:p>
            <a:fld id="{B9F21A42-70D0-40F6-BD36-038A583C40EB}" type="slidenum">
              <a:rPr lang="en-US" smtClean="0"/>
              <a:pPr/>
              <a:t>6</a:t>
            </a:fld>
            <a:endParaRPr lang="en-US" dirty="0"/>
          </a:p>
        </p:txBody>
      </p:sp>
      <p:pic>
        <p:nvPicPr>
          <p:cNvPr id="4" name="Picture 22" descr="Image result for union square hospitality 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6776" y="2297172"/>
            <a:ext cx="1238888" cy="12388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0" descr="Image result for wade's restaur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741" y="928112"/>
            <a:ext cx="1279515" cy="12795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gobankingrates.com/system/uploads/Eastman-Credit-Union.png"/>
          <p:cNvPicPr>
            <a:picLocks noChangeAspect="1" noChangeArrowheads="1"/>
          </p:cNvPicPr>
          <p:nvPr/>
        </p:nvPicPr>
        <p:blipFill>
          <a:blip r:embed="rId4"/>
          <a:srcRect/>
          <a:stretch>
            <a:fillRect/>
          </a:stretch>
        </p:blipFill>
        <p:spPr bwMode="auto">
          <a:xfrm>
            <a:off x="2791364" y="1199104"/>
            <a:ext cx="1084938" cy="482194"/>
          </a:xfrm>
          <a:prstGeom prst="rect">
            <a:avLst/>
          </a:prstGeom>
          <a:noFill/>
        </p:spPr>
      </p:pic>
      <p:sp>
        <p:nvSpPr>
          <p:cNvPr id="7" name="AutoShape 10" descr="data:image/jpeg;base64,/9j/4AAQSkZJRgABAQAAAQABAAD/2wCEAAkGBhAPEBQUEBQUFBAQFxYVFBQSGBEQFRAVFBUVFxUUFBQXHCYgGBkjGRIUHy8gIycpLCwsFR4xNTAqNSYrLCkBCQoKDgwOGg8PGiolHyUqLCwqMjAsLCwsLC4sMCwqLCwpLC0sLSwsLDUsNCksLywsKSwsKSw1LCwtKSwsLCwsLP/AABEIAIYBDgMBIgACEQEDEQH/xAAcAAEAAgMBAQEAAAAAAAAAAAAABgcBAgUEAwj/xABFEAACAQIBBQsHCgQHAAAAAAAAAQIDEQQFBhIhMQcTIjJBUWFxcoGRM0JzobGy0RQWIyQ0NVNUk8EVUpKiYoKzwsPS8P/EABoBAQADAQEBAAAAAAAAAAAAAAADBAUBBgL/xAAuEQACAgIBAQUGBwEAAAAAAAAAAQIDBBESIQUxQVFxEzORobHBFCIyNVKB8BX/2gAMAwEAAhEDEQA/ALxAAAAAAAAAAAAAAAAAAAAAAAAAAAAAAAAAAAAAAAAAAAAAAAAAAAAAAAAAAAAAAAAAAAAAAAAAAAAAAAAAAAAAAAAAAAAAAAAAAAAAAAMNgGQfGpioR40ox62l7RTxlOXFnF9Uov2MaOckfYGukNMHTYGumjNwDINN8RnTQBsDXTRjTANwa6Y00AbAxGVzIABrpjfEAbAwpXNXMA3BrpoaaANgauohpAGwNdNBTuAbAxcxpoA2BqpGdIAyD4Tx1OOqU4p9Mor2s2p4iMuLJPqafsGjnJH1BhMyDphlZZ4571ZVZUsPJwpwbjKUdUqjTs7PkjfVq2lmsoLFU5RnJS40ZSTvzpu5Yx4pt7Mbte+dcIxi9b7z1YHJGIxTbpU51GtsttuuUntPRXzRx1PW8PU1csVGdv6G2djM7PSGDhvVaDdNyclOFm4t7U1yrUWLk7K9DExvRqRmltttj2k9aJZ2zg+7oUMTCx8iCfN8vEj+5vObw01UcnKNWS4d7xWhDVr2K7eo4u6pJqrQ1viT96JY6SK43VfK0OxP3okVT5WbNDOr9lhcN71r6kbzWk3jcPrflY8/OXZyFJZq/bcP6WPtLt5DuT+pEfY3upepQNWb0nre18r5z7YfJ9eqr06dWcdl4RqTV9Wq6XSfCrxn1v2sszczrRjhJXaT32W1pebAs2S4R2Y2JQsi3hJ67yv/AOC4v8Gv+nV+BN9zTBVqbr77CpC6p204zjezne2kulE3+VQ/mj4o3jJNXWtc61lWdzktaN7H7NhTYrFPeis91GTWKp2b8l/vmQxTfO/Fky3UvtVP0X/JMiU8LJU4z8yblFdcNFtPumizVrgjCz9vInos3c4yvvuFdKT4dB26XCWuP7ruRLyncx8rfJsZC7tCr9HL/NxX/VbxLZyhjY0KU6k+LTi5PuWzv2d5UuhqZ6Hs3IU8dcn+no/96Fc7pWWHOvGjF8GirytqvOXwjbxZDdN878WetKpi6/PUrybfW22+5K/geMuwiorR5jJtldY7PBvoW7ueP6hT7VT35Ed3VH9LQ7E/eiSLc7+76faqf6kiO7qvlaHYn70SrD3vxN/J/b16R+xCKMZzkow0pSexR0pN9SW09f8ABcX+DX/Tq/A9WZzSx9C+pab92RcaxMP5o+KJrbXB6SM3BwY5MHKUtddFL4XI+KVSF6NdJSjduFXVrWvYWrnf9hxHo5e1HVjWjJ6mm+hpnKzw+wYj0b/YrSs5yXQ2asRY1Nmpb2vsyl3N878WSrc/y9vGI3ub+jr2jr82fmvv2eBGcPhpVJaMFeTUmlyvRi5O3dFnzTtrXivUXpRUlo8vRbKmasXgfoBFD4+b36prfHnyv+Zlu5o5c+WYaMm/pIcCp2ly96syoMf5ap25e8ytQtNpm12tYp11yj3Pf2LxVaNOjpydowhpSfMlG7fqKnzgzxxGKm9GUqdHzYRbjdc82tr9RY+clOUsnVVHa6PJypJNrwTKZbGPFPbY7WvnHjXF6TWzp4DNnF4iOnSoylF+dwYp9Tk1fuGJzcxlDXKjVil50Ve3fBsl+bG6BRhShRxCcN7SiqkeFFpak5Ja0TjC4unVipU5RnF8sWpL1HZWzi+qPmjs/HvgnCx7/r6HgzUqOWCw7k25OnFttttu3K2dc1jFLYbFRvbPQwjxio+RhohudeYXymbq0Go1ZcaMtUaj501xZepkybPBh8u4arJxhVg5xbi46SUk07NWevajsW4vaIr66rY8LP8AehS+Usj18NK1anKD52uC+qS1M+OHxE6clKEnGS2Si3FrvRe9alCcWpqMovapWafc9RUWeuBw1HFOOGa0dFOUYu6hNt3iu5J25C7Xbz6NHm83s/8ADL2kJdPmTHMfPCWKbo17b7FaUZLVvkVtulqUl0bTk7qvlaHYn70Tk7n1NvH07ebGbfVote1pHW3VfK0OxP3onwoqNy0WJXTt7Pk5+D19CNZq/bcP6WPtLt5Cks1X9dw/pY+0u3kPjJ/Uix2L7qXqfn+rxn1v2s6WTM2MVioOdGnpwTcW9KnHWknbhNc6OdV4z637SxdznKdClhZRqVacJOrJ2nOEXbRhrs30FmyTjHaMXDohdbwm9LqRdZhZQ/A/vpf9iyc0sBUoYOlTqx0ZwTutTteTe1O3Ker+P4T8ej+pT+J9cNlOjVbVKpCbWtqEozsumz1FOdkprqj0mLh0Y8+UJbb6d6K63UvtVL0X/JMZKyT8pyPVsrzpVp1Ic/BhDSXfHS9Q3UvtVL0X++Z39zJfU5eln7tMm3qpMzY1qzOsg/FMq2//AL2E1zozr3/AYeCfDqq9bo3p2s+uav3EfzoyT8lxVSmuJfSh2Ja1bq1ruOWk3svd83sJ9KepGWrLKOdXn0ZM9zvJGm61eS1U4ShDtSjwn3Rt/UQtfsXRkXJSwuCVPzlCTn0zkm5et27il0R1S5Sky1nUewpqj49W/XoW7ud/d9PtVP8AUkR3dV8rQ7E/eiSLc7+76faqe/Iju6r5Wh2J+9Ehh774mnk/t69I/YhWCwc61SNOmtKc3aKuld2vterkO18wsofgf3Uv+x5s0q0YY6hKbUYxnduTSS4MtrZbazgwn49H9Sn8Sa2yUXpIzsDDpvg5WSa6+aIbmPmtisLi9OtS0IaElfShLW3GytFvmZKc8PsGI9G/2PT/AB/C/j0f1KfxPLne/qGI9G/2KvJymmzchTXTjzhW9rT+hWeZX3hQ7Uvcmb56ZB+SYl6K+iq3nDovxo9z9TRpmV94UO1L3JlkZ4ZB+V4aUUvpafDp9pbY961eBZnPjYjFxsb2+JLXentfBFfZi5c+S4pKT+irWhPmT8yXc3bqbOHj/LVO3P3mfF6jDesm49dmbK1utVvuTfzL8oRvTiueK9iK/wA4tzeak54Szi9e9NqLj0Qk9TXQ7E+hWjCkpSdoxgm3r1JRu3qPlg8sUK6vSq05r/DKLfetqM6EpR6o9hfRVfFQs/rzKPxeDqUZaNWEoSXJJOL7r7e4+2TsqVsNPSozcHy22S6JLY+8urKOCoVoONaMJQ/xW1dKfJ1lK5Wo04V6saL0qUZtQd73XJr5S7XZ7To0eczMJ4jUoy+zLZzQzkWOpOTSjVpvRmlsu1qkuh6zvld7lNN6WIl5toLv4T9hYhTtioyaR6PBtlbRGcu8xIp/Lua2M3+rLeKkozqTknFKd1KTa4t2tpcJiwrscH0GXiRyUlJtaKMeTcWtW91+rQq+yx68DmfjazSjRnFfzVFvSXjr8Ey6bGLEryH4IoR7Ghv80myPZqZqQwMW29OtPjy2JJebFc3tOLui5FxGIqUXRpymoxkno21XktpO7CxErGpcjQnh1yp9iuiKlzezYxlPF0JzoVIxhUi22lZJbW9ZbPIZsZE7HN7YxcSONFxi+8papmjjnJ/V6mtvkXP1mPmhjvy9Twj8S6bCxL+Il5FD/jVfyfyKW+aGO/L1PCPxJXueZExGHrVXWpSpqUEk5W1vSvbUyfWFj5le5LRLR2XXTYppvoV9ug5DxOIxFOVGlKcVTs3G2p6cnbW+Zo7W59k6rQwsoVoShJ1JO0rXs4wV/UyT2M2Ph2Nx4liGHGN7vTe2QrdGzfnXjTq0YSnUpvRkoJyk4S13sttn7xH8zc1azxcJV6U4U6XD4cZRUpLipXWvXr/ylqNDRR1WtR4kdnZ9dl3tn8PQ+WJjwJJbWnZdaKZWaOO/L1NnMubrLsMWFdjh3H3l4UMnXJtaODmRgqlHBQhVi4TUp3jLarzbXqOFui5GxGIqUXRpSmoxmpONtTco2Wtk8sYscVjUuR92YsZ0Klvp0+RSvzPx35ep4R+I+aGO/L1PCPxLqsLEv4mXkZ//ABqv5P5FLLNDHXX1ep4L4lpZyYadTBVYQi5TlTsora3q1HXsLEc7XJp+Rbx8CFEZRi3+ZFWZqZtYuljaM6lGcYRk7yaVlwJLn52i0TawscnNze2S4uLHGi4xfjsrLPHMyt8pc8NTlOFXhNRtwJ+cup7e9nC+Z+O/L1PCPxLqsLEkciSWinZ2TVObltrZ4MZQlPCzglw5UnFLpcLW8SoK+a+Np8bD1brljFz/ALoXLvsYsfFdrgT5eDHJ022tFGPJeLlq3qu+hwqv1WOnk3MTG12r096jyyq8Gy6I8Z+CLhMWJHkS8EVI9jVp7lJs5uQci08HSVOnd21yk9s5PbJ/+5DpgFdvfVmzGKguMe4AA4fQAAAAAAAAAAAAAAAAAAAAAAAAAAAAAAAAAAAAAAAAAAAAAAAAAAAAAAAAAAAAAAAAAAAAAAAAAAAAAAAAAAAAAAAAAAAAAAAAAAAAAAAAAAAAAAAAAAAAAAAAAAAAAAAAAAAAAAAAAAAAAAAAAAAAA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067" t="17367" r="3067" b="18207"/>
          <a:stretch/>
        </p:blipFill>
        <p:spPr>
          <a:xfrm>
            <a:off x="434109" y="2025650"/>
            <a:ext cx="2019589" cy="32990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12321" y="4669554"/>
            <a:ext cx="1310504" cy="476878"/>
          </a:xfrm>
          <a:prstGeom prst="rect">
            <a:avLst/>
          </a:prstGeom>
          <a:solidFill>
            <a:srgbClr val="72C5D6"/>
          </a:solidFill>
        </p:spPr>
      </p:pic>
      <p:pic>
        <p:nvPicPr>
          <p:cNvPr id="10" name="Picture 4" descr="http://www.metaswitch.com/sites/default/files/imagecache/logo-preview/partners/images/btes_logo.jpg"/>
          <p:cNvPicPr>
            <a:picLocks noChangeAspect="1" noChangeArrowheads="1"/>
          </p:cNvPicPr>
          <p:nvPr/>
        </p:nvPicPr>
        <p:blipFill>
          <a:blip r:embed="rId7"/>
          <a:srcRect/>
          <a:stretch>
            <a:fillRect/>
          </a:stretch>
        </p:blipFill>
        <p:spPr bwMode="auto">
          <a:xfrm>
            <a:off x="918855" y="2660148"/>
            <a:ext cx="1192442" cy="492877"/>
          </a:xfrm>
          <a:prstGeom prst="rect">
            <a:avLst/>
          </a:prstGeom>
          <a:noFill/>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5138" t="16023" r="2980" b="22189"/>
          <a:stretch/>
        </p:blipFill>
        <p:spPr>
          <a:xfrm>
            <a:off x="5606706" y="5668860"/>
            <a:ext cx="1336119" cy="426113"/>
          </a:xfrm>
          <a:prstGeom prst="rect">
            <a:avLst/>
          </a:prstGeom>
        </p:spPr>
      </p:pic>
      <p:pic>
        <p:nvPicPr>
          <p:cNvPr id="12" name="Picture 11"/>
          <p:cNvPicPr>
            <a:picLocks noChangeAspect="1"/>
          </p:cNvPicPr>
          <p:nvPr/>
        </p:nvPicPr>
        <p:blipFill rotWithShape="1">
          <a:blip r:embed="rId9" cstate="print">
            <a:extLst>
              <a:ext uri="{28A0092B-C50C-407E-A947-70E740481C1C}">
                <a14:useLocalDpi xmlns:a14="http://schemas.microsoft.com/office/drawing/2010/main" val="0"/>
              </a:ext>
            </a:extLst>
          </a:blip>
          <a:srcRect l="20786" t="11084" r="20635" b="12942"/>
          <a:stretch/>
        </p:blipFill>
        <p:spPr>
          <a:xfrm>
            <a:off x="3264296" y="128125"/>
            <a:ext cx="1691275" cy="799987"/>
          </a:xfrm>
          <a:prstGeom prst="rect">
            <a:avLst/>
          </a:prstGeom>
        </p:spPr>
      </p:pic>
      <p:pic>
        <p:nvPicPr>
          <p:cNvPr id="13" name="Picture 2" descr="Eastman Chemical Compan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7051" y="3378108"/>
            <a:ext cx="3002671" cy="3451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11"/>
          <a:srcRect l="1037" t="9497" r="61887" b="73609"/>
          <a:stretch/>
        </p:blipFill>
        <p:spPr>
          <a:xfrm>
            <a:off x="2983517" y="4436710"/>
            <a:ext cx="2751543" cy="705250"/>
          </a:xfrm>
          <a:prstGeom prst="rect">
            <a:avLst/>
          </a:prstGeom>
        </p:spPr>
      </p:pic>
      <p:pic>
        <p:nvPicPr>
          <p:cNvPr id="15" name="Picture 12" descr="East Tennessee State Universit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49692" y="4140227"/>
            <a:ext cx="3048383" cy="6096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MeadowView Conference Resort &amp; Convention Center"/>
          <p:cNvPicPr>
            <a:picLocks noChangeAspect="1" noChangeArrowheads="1"/>
          </p:cNvPicPr>
          <p:nvPr/>
        </p:nvPicPr>
        <p:blipFill rotWithShape="1">
          <a:blip r:embed="rId13">
            <a:extLst>
              <a:ext uri="{28A0092B-C50C-407E-A947-70E740481C1C}">
                <a14:useLocalDpi xmlns:a14="http://schemas.microsoft.com/office/drawing/2010/main" val="0"/>
              </a:ext>
            </a:extLst>
          </a:blip>
          <a:srcRect l="28010" t="6989" r="30383" b="6549"/>
          <a:stretch/>
        </p:blipFill>
        <p:spPr bwMode="auto">
          <a:xfrm>
            <a:off x="9004112" y="161433"/>
            <a:ext cx="1133029" cy="11772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descr="http://d1xcqlxj49e9dd.cloudfront.net/wp-content/uploads/2010/06/bmcmullen_TempurNew11.jpg"/>
          <p:cNvPicPr>
            <a:picLocks noChangeAspect="1" noChangeArrowheads="1"/>
          </p:cNvPicPr>
          <p:nvPr/>
        </p:nvPicPr>
        <p:blipFill rotWithShape="1">
          <a:blip r:embed="rId14"/>
          <a:srcRect t="27945" b="5619"/>
          <a:stretch/>
        </p:blipFill>
        <p:spPr bwMode="auto">
          <a:xfrm>
            <a:off x="7255285" y="5402231"/>
            <a:ext cx="2430485" cy="640504"/>
          </a:xfrm>
          <a:prstGeom prst="rect">
            <a:avLst/>
          </a:prstGeom>
          <a:noFill/>
        </p:spPr>
      </p:pic>
      <p:pic>
        <p:nvPicPr>
          <p:cNvPr id="18" name="Picture 20" descr="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19400" y="1843220"/>
            <a:ext cx="1691274" cy="48219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pictures.dealer.com/f/friendshipautomotive/0262/e47b7ff95db75e52d2b2c92e41e815bcx.jpg"/>
          <p:cNvPicPr>
            <a:picLocks noChangeAspect="1" noChangeArrowheads="1"/>
          </p:cNvPicPr>
          <p:nvPr/>
        </p:nvPicPr>
        <p:blipFill>
          <a:blip r:embed="rId16"/>
          <a:srcRect/>
          <a:stretch>
            <a:fillRect/>
          </a:stretch>
        </p:blipFill>
        <p:spPr bwMode="auto">
          <a:xfrm>
            <a:off x="10443000" y="323717"/>
            <a:ext cx="1372042" cy="637999"/>
          </a:xfrm>
          <a:prstGeom prst="rect">
            <a:avLst/>
          </a:prstGeom>
          <a:noFill/>
        </p:spPr>
      </p:pic>
      <p:pic>
        <p:nvPicPr>
          <p:cNvPr id="20" name="Picture 6" descr="http://4.bp.blogspot.com/-Se1ySjDLzo8/TV-f_q9pvuI/AAAAAAAAJww/xU7fCsUD9Zw/s1600/3M_logo2.jpg"/>
          <p:cNvPicPr>
            <a:picLocks noChangeAspect="1" noChangeArrowheads="1"/>
          </p:cNvPicPr>
          <p:nvPr/>
        </p:nvPicPr>
        <p:blipFill rotWithShape="1">
          <a:blip r:embed="rId17"/>
          <a:srcRect t="24558" b="22109"/>
          <a:stretch/>
        </p:blipFill>
        <p:spPr bwMode="auto">
          <a:xfrm>
            <a:off x="5295162" y="3619097"/>
            <a:ext cx="954196" cy="508905"/>
          </a:xfrm>
          <a:prstGeom prst="rect">
            <a:avLst/>
          </a:prstGeom>
          <a:noFill/>
        </p:spPr>
      </p:pic>
      <p:pic>
        <p:nvPicPr>
          <p:cNvPr id="21" name="Picture 2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553653" y="3191994"/>
            <a:ext cx="1336119" cy="1336119"/>
          </a:xfrm>
          <a:prstGeom prst="rect">
            <a:avLst/>
          </a:prstGeom>
        </p:spPr>
      </p:pic>
      <p:pic>
        <p:nvPicPr>
          <p:cNvPr id="22" name="Picture 2" descr="9Round Logo"/>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378191" y="5540593"/>
            <a:ext cx="1878668" cy="43835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Blue Diamond"/>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96256" y="2469124"/>
            <a:ext cx="1825951" cy="11325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Image result for white duck taco"/>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227395" y="1387629"/>
            <a:ext cx="1150802" cy="139337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Image result for 131 main asheville nc"/>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13781" y="161606"/>
            <a:ext cx="1589039" cy="59157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K&amp;N Management â Austin â Mighty Fine &amp; Rudy's"/>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769785" y="3133590"/>
            <a:ext cx="1632650" cy="75659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Image result for washington nationals"/>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256859" y="3382022"/>
            <a:ext cx="1238887" cy="123888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76958" y="838200"/>
            <a:ext cx="1734339" cy="976566"/>
          </a:xfrm>
          <a:prstGeom prst="rect">
            <a:avLst/>
          </a:prstGeom>
        </p:spPr>
      </p:pic>
      <p:pic>
        <p:nvPicPr>
          <p:cNvPr id="29" name="Picture 20" descr="https://www.bristolmotorspeedway.com/layout/bms.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115308" y="160288"/>
            <a:ext cx="1905000" cy="71517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4" descr="Image result for petro's chili"/>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07565" y="1488403"/>
            <a:ext cx="2068288" cy="84292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6" descr="Image result for Goodwill"/>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00601" y="4557958"/>
            <a:ext cx="724456" cy="99235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rotWithShape="1">
          <a:blip r:embed="rId29"/>
          <a:srcRect l="25980" t="15745" r="25979" b="46357"/>
          <a:stretch/>
        </p:blipFill>
        <p:spPr>
          <a:xfrm>
            <a:off x="5772260" y="2601727"/>
            <a:ext cx="1105403" cy="490496"/>
          </a:xfrm>
          <a:prstGeom prst="rect">
            <a:avLst/>
          </a:prstGeom>
        </p:spPr>
      </p:pic>
      <p:pic>
        <p:nvPicPr>
          <p:cNvPr id="33" name="Picture 14" descr="The Olde Farm"/>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109933" y="1065965"/>
            <a:ext cx="784415" cy="56477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6" descr="https://catawbabrewing.com/wp-content/themes/catawba/images/logo.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255203" y="326991"/>
            <a:ext cx="1437414" cy="96088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8" descr="Image result for luella's bbq"/>
          <p:cNvPicPr>
            <a:picLocks noChangeAspect="1" noChangeArrowheads="1"/>
          </p:cNvPicPr>
          <p:nvPr/>
        </p:nvPicPr>
        <p:blipFill rotWithShape="1">
          <a:blip r:embed="rId32">
            <a:extLst>
              <a:ext uri="{28A0092B-C50C-407E-A947-70E740481C1C}">
                <a14:useLocalDpi xmlns:a14="http://schemas.microsoft.com/office/drawing/2010/main" val="0"/>
              </a:ext>
            </a:extLst>
          </a:blip>
          <a:srcRect t="14341" b="9072"/>
          <a:stretch/>
        </p:blipFill>
        <p:spPr bwMode="auto">
          <a:xfrm>
            <a:off x="1749589" y="4028154"/>
            <a:ext cx="944637" cy="95233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8" descr="Image result for little caesars"/>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002312" y="4630482"/>
            <a:ext cx="990681" cy="74895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www.rose-hulman.edu/careerservices/FairAttendees/images/NuclearFuelService.jpg"/>
          <p:cNvPicPr>
            <a:picLocks noChangeAspect="1" noChangeArrowheads="1"/>
          </p:cNvPicPr>
          <p:nvPr/>
        </p:nvPicPr>
        <p:blipFill>
          <a:blip r:embed="rId34"/>
          <a:srcRect/>
          <a:stretch>
            <a:fillRect/>
          </a:stretch>
        </p:blipFill>
        <p:spPr bwMode="auto">
          <a:xfrm>
            <a:off x="10066543" y="5111379"/>
            <a:ext cx="1494532" cy="617740"/>
          </a:xfrm>
          <a:prstGeom prst="rect">
            <a:avLst/>
          </a:prstGeom>
          <a:noFill/>
        </p:spPr>
      </p:pic>
      <p:pic>
        <p:nvPicPr>
          <p:cNvPr id="38" name="Picture 40" descr="Image result for rocky's hot chicken shack asheville"/>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4190594" y="5270947"/>
            <a:ext cx="842940" cy="80981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a:blip r:embed="rId36"/>
          <a:stretch>
            <a:fillRect/>
          </a:stretch>
        </p:blipFill>
        <p:spPr>
          <a:xfrm>
            <a:off x="8546699" y="1583477"/>
            <a:ext cx="1639696" cy="794387"/>
          </a:xfrm>
          <a:prstGeom prst="rect">
            <a:avLst/>
          </a:prstGeom>
        </p:spPr>
      </p:pic>
      <p:pic>
        <p:nvPicPr>
          <p:cNvPr id="40" name="Picture 39"/>
          <p:cNvPicPr>
            <a:picLocks noChangeAspect="1"/>
          </p:cNvPicPr>
          <p:nvPr/>
        </p:nvPicPr>
        <p:blipFill>
          <a:blip r:embed="rId37"/>
          <a:stretch>
            <a:fillRect/>
          </a:stretch>
        </p:blipFill>
        <p:spPr>
          <a:xfrm>
            <a:off x="2800291" y="2362404"/>
            <a:ext cx="1162681" cy="837195"/>
          </a:xfrm>
          <a:prstGeom prst="rect">
            <a:avLst/>
          </a:prstGeom>
        </p:spPr>
      </p:pic>
    </p:spTree>
    <p:extLst>
      <p:ext uri="{BB962C8B-B14F-4D97-AF65-F5344CB8AC3E}">
        <p14:creationId xmlns:p14="http://schemas.microsoft.com/office/powerpoint/2010/main" val="1799855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DE20B0-8006-4BE0-94BD-3B4B6123EB4A}"/>
              </a:ext>
            </a:extLst>
          </p:cNvPr>
          <p:cNvSpPr/>
          <p:nvPr/>
        </p:nvSpPr>
        <p:spPr>
          <a:xfrm>
            <a:off x="0" y="0"/>
            <a:ext cx="12192000" cy="28062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6F7679-251E-4F86-A673-D5BD8119328D}"/>
              </a:ext>
            </a:extLst>
          </p:cNvPr>
          <p:cNvSpPr>
            <a:spLocks noGrp="1"/>
          </p:cNvSpPr>
          <p:nvPr>
            <p:ph type="title"/>
          </p:nvPr>
        </p:nvSpPr>
        <p:spPr>
          <a:xfrm>
            <a:off x="838199" y="462108"/>
            <a:ext cx="10666615" cy="1325563"/>
          </a:xfrm>
        </p:spPr>
        <p:txBody>
          <a:bodyPr/>
          <a:lstStyle/>
          <a:p>
            <a:r>
              <a:rPr lang="en-US" dirty="0"/>
              <a:t>McClaskey Excellence Institute </a:t>
            </a:r>
            <a:br>
              <a:rPr lang="en-US" dirty="0"/>
            </a:br>
            <a:r>
              <a:rPr lang="en-US" dirty="0"/>
              <a:t>Wins Top State Award for Performance Excellence in Tennessee</a:t>
            </a:r>
          </a:p>
        </p:txBody>
      </p:sp>
      <p:sp>
        <p:nvSpPr>
          <p:cNvPr id="3" name="Footer Placeholder 2">
            <a:extLst>
              <a:ext uri="{FF2B5EF4-FFF2-40B4-BE49-F238E27FC236}">
                <a16:creationId xmlns:a16="http://schemas.microsoft.com/office/drawing/2014/main" id="{2B1DA8E7-B07F-457E-BB3E-854EE348B87B}"/>
              </a:ext>
            </a:extLst>
          </p:cNvPr>
          <p:cNvSpPr>
            <a:spLocks noGrp="1"/>
          </p:cNvSpPr>
          <p:nvPr>
            <p:ph type="ftr" sz="quarter" idx="3"/>
          </p:nvPr>
        </p:nvSpPr>
        <p:spPr/>
        <p:txBody>
          <a:bodyPr/>
          <a:lstStyle/>
          <a:p>
            <a:pPr>
              <a:defRPr/>
            </a:pPr>
            <a:r>
              <a:rPr lang="en-US" kern="0" dirty="0"/>
              <a:t>©2020 by McClaskey Excellence Institute. All Rights Reserved.    www.McClaskeyExcellence.com</a:t>
            </a:r>
          </a:p>
        </p:txBody>
      </p:sp>
      <p:sp>
        <p:nvSpPr>
          <p:cNvPr id="4" name="Slide Number Placeholder 3">
            <a:extLst>
              <a:ext uri="{FF2B5EF4-FFF2-40B4-BE49-F238E27FC236}">
                <a16:creationId xmlns:a16="http://schemas.microsoft.com/office/drawing/2014/main" id="{7552D151-69C7-4009-8EE8-1ED20D2802A3}"/>
              </a:ext>
            </a:extLst>
          </p:cNvPr>
          <p:cNvSpPr>
            <a:spLocks noGrp="1"/>
          </p:cNvSpPr>
          <p:nvPr>
            <p:ph type="sldNum" sz="quarter" idx="4"/>
          </p:nvPr>
        </p:nvSpPr>
        <p:spPr/>
        <p:txBody>
          <a:bodyPr/>
          <a:lstStyle/>
          <a:p>
            <a:fld id="{B9F21A42-70D0-40F6-BD36-038A583C40EB}" type="slidenum">
              <a:rPr lang="en-US" smtClean="0"/>
              <a:pPr/>
              <a:t>7</a:t>
            </a:fld>
            <a:endParaRPr lang="en-US" dirty="0"/>
          </a:p>
        </p:txBody>
      </p:sp>
      <p:pic>
        <p:nvPicPr>
          <p:cNvPr id="5" name="Picture 2">
            <a:extLst>
              <a:ext uri="{FF2B5EF4-FFF2-40B4-BE49-F238E27FC236}">
                <a16:creationId xmlns:a16="http://schemas.microsoft.com/office/drawing/2014/main" id="{DBE54294-504C-4EBA-BEAD-0C06039B19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1944" y="3145934"/>
            <a:ext cx="4033058" cy="2604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FBA250D3-35B5-4946-B99D-AEF910D04A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66" t="14771" r="25833"/>
          <a:stretch/>
        </p:blipFill>
        <p:spPr>
          <a:xfrm>
            <a:off x="6877000" y="3045010"/>
            <a:ext cx="3231277" cy="2806250"/>
          </a:xfrm>
          <a:prstGeom prst="rect">
            <a:avLst/>
          </a:prstGeom>
        </p:spPr>
      </p:pic>
      <p:cxnSp>
        <p:nvCxnSpPr>
          <p:cNvPr id="14" name="Straight Connector 13">
            <a:extLst>
              <a:ext uri="{FF2B5EF4-FFF2-40B4-BE49-F238E27FC236}">
                <a16:creationId xmlns:a16="http://schemas.microsoft.com/office/drawing/2014/main" id="{FBB34533-E066-4373-8217-A9750514D0B2}"/>
              </a:ext>
            </a:extLst>
          </p:cNvPr>
          <p:cNvCxnSpPr>
            <a:cxnSpLocks/>
          </p:cNvCxnSpPr>
          <p:nvPr/>
        </p:nvCxnSpPr>
        <p:spPr>
          <a:xfrm>
            <a:off x="6096000" y="3077797"/>
            <a:ext cx="0" cy="267253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E24F36-C984-40B2-8304-50B6DA152FB4}"/>
              </a:ext>
            </a:extLst>
          </p:cNvPr>
          <p:cNvCxnSpPr>
            <a:cxnSpLocks/>
          </p:cNvCxnSpPr>
          <p:nvPr/>
        </p:nvCxnSpPr>
        <p:spPr>
          <a:xfrm>
            <a:off x="5996250" y="3077797"/>
            <a:ext cx="0" cy="267253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970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495F5-CBB7-44D3-99B7-12BD55D06538}"/>
              </a:ext>
            </a:extLst>
          </p:cNvPr>
          <p:cNvSpPr>
            <a:spLocks noGrp="1"/>
          </p:cNvSpPr>
          <p:nvPr>
            <p:ph type="title"/>
          </p:nvPr>
        </p:nvSpPr>
        <p:spPr>
          <a:xfrm>
            <a:off x="838200" y="462111"/>
            <a:ext cx="10994570" cy="673966"/>
          </a:xfrm>
        </p:spPr>
        <p:txBody>
          <a:bodyPr/>
          <a:lstStyle/>
          <a:p>
            <a:r>
              <a:rPr lang="en-US" dirty="0"/>
              <a:t>Operations Excellence</a:t>
            </a:r>
          </a:p>
        </p:txBody>
      </p:sp>
      <p:sp>
        <p:nvSpPr>
          <p:cNvPr id="3" name="Content Placeholder 2">
            <a:extLst>
              <a:ext uri="{FF2B5EF4-FFF2-40B4-BE49-F238E27FC236}">
                <a16:creationId xmlns:a16="http://schemas.microsoft.com/office/drawing/2014/main" id="{3889F820-283D-4486-8797-22020C238C0E}"/>
              </a:ext>
            </a:extLst>
          </p:cNvPr>
          <p:cNvSpPr>
            <a:spLocks noGrp="1"/>
          </p:cNvSpPr>
          <p:nvPr>
            <p:ph idx="1"/>
          </p:nvPr>
        </p:nvSpPr>
        <p:spPr>
          <a:xfrm>
            <a:off x="838199" y="1720360"/>
            <a:ext cx="10853691" cy="3962400"/>
          </a:xfrm>
        </p:spPr>
        <p:txBody>
          <a:bodyPr/>
          <a:lstStyle/>
          <a:p>
            <a:pPr>
              <a:spcAft>
                <a:spcPts val="1800"/>
              </a:spcAft>
            </a:pPr>
            <a:r>
              <a:rPr lang="en-US" sz="3200" b="1" dirty="0">
                <a:solidFill>
                  <a:srgbClr val="154260"/>
                </a:solidFill>
              </a:rPr>
              <a:t>Operations Excellence is delivering your products, services, and environment </a:t>
            </a:r>
            <a:r>
              <a:rPr lang="en-US" sz="3200" b="1" dirty="0">
                <a:solidFill>
                  <a:srgbClr val="C00000"/>
                </a:solidFill>
              </a:rPr>
              <a:t>to your brand standard every time.</a:t>
            </a:r>
            <a:endParaRPr lang="en-US" sz="3200" b="1" dirty="0">
              <a:solidFill>
                <a:srgbClr val="154260"/>
              </a:solidFill>
            </a:endParaRPr>
          </a:p>
          <a:p>
            <a:pPr>
              <a:spcAft>
                <a:spcPts val="1800"/>
              </a:spcAft>
            </a:pPr>
            <a:r>
              <a:rPr lang="en-US" sz="3200" b="1" dirty="0">
                <a:solidFill>
                  <a:srgbClr val="154260"/>
                </a:solidFill>
              </a:rPr>
              <a:t>Benefits: </a:t>
            </a:r>
            <a:r>
              <a:rPr lang="en-US" sz="3200" dirty="0">
                <a:solidFill>
                  <a:srgbClr val="154260"/>
                </a:solidFill>
              </a:rPr>
              <a:t>When your customers do not have to play a game of chance, and can 100% count that you will deliver your products and services to your brand standard every time, it leads to increased customer loyalty, positive recommendations and more repeat business.  </a:t>
            </a:r>
          </a:p>
          <a:p>
            <a:pPr>
              <a:spcAft>
                <a:spcPts val="1800"/>
              </a:spcAft>
            </a:pPr>
            <a:endParaRPr lang="en-US" dirty="0"/>
          </a:p>
        </p:txBody>
      </p:sp>
      <p:sp>
        <p:nvSpPr>
          <p:cNvPr id="4" name="Slide Number Placeholder 3">
            <a:extLst>
              <a:ext uri="{FF2B5EF4-FFF2-40B4-BE49-F238E27FC236}">
                <a16:creationId xmlns:a16="http://schemas.microsoft.com/office/drawing/2014/main" id="{B5385073-5DF5-44B6-A81A-2E5462855A62}"/>
              </a:ext>
            </a:extLst>
          </p:cNvPr>
          <p:cNvSpPr>
            <a:spLocks noGrp="1"/>
          </p:cNvSpPr>
          <p:nvPr>
            <p:ph type="sldNum" sz="quarter" idx="4"/>
          </p:nvPr>
        </p:nvSpPr>
        <p:spPr/>
        <p:txBody>
          <a:bodyPr/>
          <a:lstStyle/>
          <a:p>
            <a:fld id="{B9F21A42-70D0-40F6-BD36-038A583C40EB}" type="slidenum">
              <a:rPr lang="en-US" smtClean="0"/>
              <a:pPr/>
              <a:t>8</a:t>
            </a:fld>
            <a:endParaRPr lang="en-US" dirty="0"/>
          </a:p>
        </p:txBody>
      </p:sp>
      <p:sp>
        <p:nvSpPr>
          <p:cNvPr id="5" name="Footer Placeholder 4">
            <a:extLst>
              <a:ext uri="{FF2B5EF4-FFF2-40B4-BE49-F238E27FC236}">
                <a16:creationId xmlns:a16="http://schemas.microsoft.com/office/drawing/2014/main" id="{4C70C3A3-5B7E-4887-9ED4-ED322C363F26}"/>
              </a:ext>
            </a:extLst>
          </p:cNvPr>
          <p:cNvSpPr>
            <a:spLocks noGrp="1"/>
          </p:cNvSpPr>
          <p:nvPr>
            <p:ph type="ftr" sz="quarter" idx="3"/>
          </p:nvPr>
        </p:nvSpPr>
        <p:spPr/>
        <p:txBody>
          <a:bodyPr/>
          <a:lstStyle/>
          <a:p>
            <a:pPr>
              <a:defRPr/>
            </a:pPr>
            <a:r>
              <a:rPr lang="en-US" kern="0" dirty="0"/>
              <a:t>©2020 by McClaskey Excellence Institute. All Rights Reserved.    www.McClaskeyExcellence.com</a:t>
            </a:r>
          </a:p>
        </p:txBody>
      </p:sp>
    </p:spTree>
    <p:extLst>
      <p:ext uri="{BB962C8B-B14F-4D97-AF65-F5344CB8AC3E}">
        <p14:creationId xmlns:p14="http://schemas.microsoft.com/office/powerpoint/2010/main" val="213871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495F5-CBB7-44D3-99B7-12BD55D06538}"/>
              </a:ext>
            </a:extLst>
          </p:cNvPr>
          <p:cNvSpPr>
            <a:spLocks noGrp="1"/>
          </p:cNvSpPr>
          <p:nvPr>
            <p:ph type="title"/>
          </p:nvPr>
        </p:nvSpPr>
        <p:spPr>
          <a:xfrm>
            <a:off x="838200" y="462111"/>
            <a:ext cx="10994570" cy="673966"/>
          </a:xfrm>
        </p:spPr>
        <p:txBody>
          <a:bodyPr/>
          <a:lstStyle/>
          <a:p>
            <a:r>
              <a:rPr lang="en-US" dirty="0"/>
              <a:t>Operations Excellence Benefits</a:t>
            </a:r>
          </a:p>
        </p:txBody>
      </p:sp>
      <p:sp>
        <p:nvSpPr>
          <p:cNvPr id="3" name="Content Placeholder 2">
            <a:extLst>
              <a:ext uri="{FF2B5EF4-FFF2-40B4-BE49-F238E27FC236}">
                <a16:creationId xmlns:a16="http://schemas.microsoft.com/office/drawing/2014/main" id="{3889F820-283D-4486-8797-22020C238C0E}"/>
              </a:ext>
            </a:extLst>
          </p:cNvPr>
          <p:cNvSpPr>
            <a:spLocks noGrp="1"/>
          </p:cNvSpPr>
          <p:nvPr>
            <p:ph idx="1"/>
          </p:nvPr>
        </p:nvSpPr>
        <p:spPr>
          <a:xfrm>
            <a:off x="838199" y="1720360"/>
            <a:ext cx="10853691" cy="3962400"/>
          </a:xfrm>
        </p:spPr>
        <p:txBody>
          <a:bodyPr/>
          <a:lstStyle/>
          <a:p>
            <a:pPr>
              <a:spcAft>
                <a:spcPts val="1800"/>
              </a:spcAft>
            </a:pPr>
            <a:r>
              <a:rPr lang="en-US" sz="3200" dirty="0">
                <a:solidFill>
                  <a:srgbClr val="154260"/>
                </a:solidFill>
              </a:rPr>
              <a:t>How to make more money from what you are already paying for</a:t>
            </a:r>
          </a:p>
          <a:p>
            <a:pPr>
              <a:spcAft>
                <a:spcPts val="1800"/>
              </a:spcAft>
            </a:pPr>
            <a:r>
              <a:rPr lang="en-US" sz="3200" dirty="0">
                <a:solidFill>
                  <a:srgbClr val="154260"/>
                </a:solidFill>
              </a:rPr>
              <a:t>How to make more money from your existing products and services, facilities, employees. .  </a:t>
            </a:r>
          </a:p>
          <a:p>
            <a:pPr>
              <a:spcAft>
                <a:spcPts val="1800"/>
              </a:spcAft>
            </a:pPr>
            <a:endParaRPr lang="en-US" dirty="0"/>
          </a:p>
        </p:txBody>
      </p:sp>
      <p:sp>
        <p:nvSpPr>
          <p:cNvPr id="4" name="Slide Number Placeholder 3">
            <a:extLst>
              <a:ext uri="{FF2B5EF4-FFF2-40B4-BE49-F238E27FC236}">
                <a16:creationId xmlns:a16="http://schemas.microsoft.com/office/drawing/2014/main" id="{B5385073-5DF5-44B6-A81A-2E5462855A62}"/>
              </a:ext>
            </a:extLst>
          </p:cNvPr>
          <p:cNvSpPr>
            <a:spLocks noGrp="1"/>
          </p:cNvSpPr>
          <p:nvPr>
            <p:ph type="sldNum" sz="quarter" idx="4"/>
          </p:nvPr>
        </p:nvSpPr>
        <p:spPr/>
        <p:txBody>
          <a:bodyPr/>
          <a:lstStyle/>
          <a:p>
            <a:fld id="{B9F21A42-70D0-40F6-BD36-038A583C40EB}" type="slidenum">
              <a:rPr lang="en-US" smtClean="0"/>
              <a:pPr/>
              <a:t>9</a:t>
            </a:fld>
            <a:endParaRPr lang="en-US" dirty="0"/>
          </a:p>
        </p:txBody>
      </p:sp>
      <p:sp>
        <p:nvSpPr>
          <p:cNvPr id="5" name="Footer Placeholder 4">
            <a:extLst>
              <a:ext uri="{FF2B5EF4-FFF2-40B4-BE49-F238E27FC236}">
                <a16:creationId xmlns:a16="http://schemas.microsoft.com/office/drawing/2014/main" id="{4C70C3A3-5B7E-4887-9ED4-ED322C363F26}"/>
              </a:ext>
            </a:extLst>
          </p:cNvPr>
          <p:cNvSpPr>
            <a:spLocks noGrp="1"/>
          </p:cNvSpPr>
          <p:nvPr>
            <p:ph type="ftr" sz="quarter" idx="3"/>
          </p:nvPr>
        </p:nvSpPr>
        <p:spPr/>
        <p:txBody>
          <a:bodyPr/>
          <a:lstStyle/>
          <a:p>
            <a:pPr>
              <a:defRPr/>
            </a:pPr>
            <a:r>
              <a:rPr lang="en-US" kern="0" dirty="0"/>
              <a:t>©2020 by McClaskey Excellence Institute. All Rights Reserved.    www.McClaskeyExcellence.com</a:t>
            </a:r>
          </a:p>
        </p:txBody>
      </p:sp>
    </p:spTree>
    <p:extLst>
      <p:ext uri="{BB962C8B-B14F-4D97-AF65-F5344CB8AC3E}">
        <p14:creationId xmlns:p14="http://schemas.microsoft.com/office/powerpoint/2010/main" val="318544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smtClean="0">
            <a:solidFill>
              <a:srgbClr val="15426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24736</TotalTime>
  <Words>1675</Words>
  <Application>Microsoft Office PowerPoint</Application>
  <PresentationFormat>Widescreen</PresentationFormat>
  <Paragraphs>267</Paragraphs>
  <Slides>24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MS PGothic</vt:lpstr>
      <vt:lpstr>Arial</vt:lpstr>
      <vt:lpstr>Calibri</vt:lpstr>
      <vt:lpstr>Comic Sans MS</vt:lpstr>
      <vt:lpstr>Impact</vt:lpstr>
      <vt:lpstr>Times New Roman</vt:lpstr>
      <vt:lpstr>Office Theme</vt:lpstr>
      <vt:lpstr>Identifying Your Best Opportunities  to Deliver Your Products and Services to Your Brand Standard Every Time</vt:lpstr>
      <vt:lpstr>PowerPoint Presentation</vt:lpstr>
      <vt:lpstr>PowerPoint Presentation</vt:lpstr>
      <vt:lpstr>PowerPoint Presentation</vt:lpstr>
      <vt:lpstr>Staff</vt:lpstr>
      <vt:lpstr>PowerPoint Presentation</vt:lpstr>
      <vt:lpstr>McClaskey Excellence Institute  Wins Top State Award for Performance Excellence in Tennessee</vt:lpstr>
      <vt:lpstr>Operations Excellence</vt:lpstr>
      <vt:lpstr>Operations Excellence Benefits</vt:lpstr>
      <vt:lpstr>Exercise</vt:lpstr>
      <vt:lpstr>Financial Impact</vt:lpstr>
      <vt:lpstr>Example of Financial Impact of Operations Excellence:    </vt:lpstr>
      <vt:lpstr>Improving Your Operations Excellence</vt:lpstr>
      <vt:lpstr>Objective of this Webinar:</vt:lpstr>
      <vt:lpstr>PowerPoint Presentation</vt:lpstr>
      <vt:lpstr>Example: Selecting Your Opportunity to Improve</vt:lpstr>
      <vt:lpstr>Selecting Your Opportunity to Improve</vt:lpstr>
      <vt:lpstr>Describing the Improvement Project</vt:lpstr>
      <vt:lpstr>Describing the Improvement Project</vt:lpstr>
      <vt:lpstr>Describing the Improvement Project</vt:lpstr>
      <vt:lpstr>Describing the Improvement Project</vt:lpstr>
      <vt:lpstr>Next Steps in Partnering Together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Empowering Leaders to Deliver 100% Operations Excellence</dc:title>
  <dc:creator>Susan Jones</dc:creator>
  <cp:lastModifiedBy>David McClaskey</cp:lastModifiedBy>
  <cp:revision>1053</cp:revision>
  <cp:lastPrinted>2020-03-11T03:55:16Z</cp:lastPrinted>
  <dcterms:created xsi:type="dcterms:W3CDTF">2020-01-14T16:46:33Z</dcterms:created>
  <dcterms:modified xsi:type="dcterms:W3CDTF">2020-07-22T05:09:24Z</dcterms:modified>
</cp:coreProperties>
</file>